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2"/>
  </p:notesMasterIdLst>
  <p:sldIdLst>
    <p:sldId id="256" r:id="rId2"/>
    <p:sldId id="268" r:id="rId3"/>
    <p:sldId id="266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0" r:id="rId13"/>
    <p:sldId id="271" r:id="rId14"/>
    <p:sldId id="272" r:id="rId15"/>
    <p:sldId id="274" r:id="rId16"/>
    <p:sldId id="275" r:id="rId17"/>
    <p:sldId id="276" r:id="rId18"/>
    <p:sldId id="281" r:id="rId19"/>
    <p:sldId id="277" r:id="rId20"/>
    <p:sldId id="278" r:id="rId21"/>
    <p:sldId id="282" r:id="rId22"/>
    <p:sldId id="279" r:id="rId23"/>
    <p:sldId id="280" r:id="rId24"/>
    <p:sldId id="283" r:id="rId25"/>
    <p:sldId id="284" r:id="rId26"/>
    <p:sldId id="285" r:id="rId27"/>
    <p:sldId id="287" r:id="rId28"/>
    <p:sldId id="286" r:id="rId29"/>
    <p:sldId id="288" r:id="rId30"/>
    <p:sldId id="289" r:id="rId31"/>
    <p:sldId id="290" r:id="rId32"/>
    <p:sldId id="292" r:id="rId33"/>
    <p:sldId id="293" r:id="rId34"/>
    <p:sldId id="294" r:id="rId35"/>
    <p:sldId id="295" r:id="rId36"/>
    <p:sldId id="296" r:id="rId37"/>
    <p:sldId id="298" r:id="rId38"/>
    <p:sldId id="301" r:id="rId39"/>
    <p:sldId id="302" r:id="rId40"/>
    <p:sldId id="299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48A"/>
    <a:srgbClr val="5D6626"/>
    <a:srgbClr val="008000"/>
    <a:srgbClr val="0033CC"/>
    <a:srgbClr val="0066FF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 varScale="1">
        <p:scale>
          <a:sx n="74" d="100"/>
          <a:sy n="74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1D676-EADC-4224-9046-5507FED5F864}" type="datetimeFigureOut">
              <a:rPr lang="es-PR" smtClean="0"/>
              <a:t>12/02/2011</a:t>
            </a:fld>
            <a:endParaRPr lang="es-P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FE7DD-61B1-4F25-9522-8689C9043C72}" type="slidenum">
              <a:rPr lang="es-PR" smtClean="0"/>
              <a:t>‹Nº›</a:t>
            </a:fld>
            <a:endParaRPr 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FE7DD-61B1-4F25-9522-8689C9043C72}" type="slidenum">
              <a:rPr lang="es-PR" smtClean="0"/>
              <a:t>7</a:t>
            </a:fld>
            <a:endParaRPr lang="es-P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FE7DD-61B1-4F25-9522-8689C9043C72}" type="slidenum">
              <a:rPr lang="es-PR" smtClean="0"/>
              <a:t>38</a:t>
            </a:fld>
            <a:endParaRPr lang="es-P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5A295EE-0540-40E6-A83C-7DAC87EBBA9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EB547B-1955-416F-8758-DA840933BE7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FD23BF-4783-4E95-8E23-59062885285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7A5450-4C83-474E-B7F0-1DF05185A8D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A126BF-731B-42F2-9FEB-E4B782E9097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C6DBB0-B7EC-47A3-98F4-A89C73C8BE8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569DAD-DC5B-42FD-9832-CF5A72A88F8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5CF8AB-554B-485F-B234-6EED864F412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3F987B-300A-4465-B71C-89937B6EB31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78E008-E0C4-4CD6-A4F5-E89A763697F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915A9F6-3DBE-4F72-AD6C-FBEA6B2C842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30C8D9E-5BE6-4494-B696-F767750A999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ds.yahoo.com/_ylt=A0WTefUWQ.5KuBgAkIejzbkF/SIG=1264t4lga/EXP=1257215126/**http:/www.ifent.org/lecciones/CAP08/fig080704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lvaradomath.jimdo.com/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rds.yahoo.com/_ylt=A0WTefNGQu5K4DIAjFqJzbkF;_ylu=X3oDMTBqdGFzdWxiBHBvcwMxNQRzZWMDc3IEdnRpZAM-/SIG=1it213qh1/EXP=1257214918/**http:/images.search.yahoo.com/images/view?back=http://images.search.yahoo.com/search/images?p=suma+de+vectores&amp;ei=utf-8&amp;y=Search&amp;fr=yfp-t-832&amp;w=731&amp;h=496&amp;imgurl=thales.cica.es/rd/Recursos/rd98/Matematicas/09/imagnes/image232.jpg&amp;rurl=http://thales.cica.es/rd/Recursos/rd98/Matematicas/09/c6.html&amp;size=36k&amp;name=image232+jpg&amp;p=suma+de+vectores&amp;oid=bc6e0a92b8e6466a&amp;fr2=&amp;no=15&amp;tt=31&amp;sigr=11tk5h9f3&amp;sigi=123sih335&amp;sigb=12ur6mch2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40.xml"/><Relationship Id="rId3" Type="http://schemas.openxmlformats.org/officeDocument/2006/relationships/slide" Target="slide15.xml"/><Relationship Id="rId7" Type="http://schemas.openxmlformats.org/officeDocument/2006/relationships/slide" Target="slide27.xml"/><Relationship Id="rId12" Type="http://schemas.openxmlformats.org/officeDocument/2006/relationships/slide" Target="slide3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4.xml"/><Relationship Id="rId11" Type="http://schemas.openxmlformats.org/officeDocument/2006/relationships/slide" Target="slide38.xml"/><Relationship Id="rId5" Type="http://schemas.openxmlformats.org/officeDocument/2006/relationships/slide" Target="slide19.xml"/><Relationship Id="rId10" Type="http://schemas.openxmlformats.org/officeDocument/2006/relationships/slide" Target="slide34.xml"/><Relationship Id="rId4" Type="http://schemas.openxmlformats.org/officeDocument/2006/relationships/slide" Target="slide16.xml"/><Relationship Id="rId9" Type="http://schemas.openxmlformats.org/officeDocument/2006/relationships/slide" Target="slide32.xml"/><Relationship Id="rId1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ds.yahoo.com/_ylt=A0WTb_tvpe9KhX0BTGuJzbkF;_ylu=X3oDMTBpZTByOGFiBHBvcwMyBHNlYwNzcgR2dGlkAw--/SIG=1j3iod365/EXP=1257305839/**http:/images.search.yahoo.com/images/view?back=http://images.search.yahoo.com/search/images?p=componentes+de+un+vector&amp;ei=UTF-8&amp;fr=yfp-t-832&amp;fr2=tab-web&amp;w=218&amp;h=218&amp;imgurl=www.martinbr.com/wp-content/uploads/2008/04/vector0.png&amp;rurl=http://www.martinbr.com/tutoriales/matematicas/introduccion-y-vectores&amp;size=4k&amp;name=vector0+png&amp;p=componentes+de+un+vector&amp;oid=d9504db665a5161e&amp;fr2=tab-web&amp;no=2&amp;tt=28&amp;sigr=126l3nu1p&amp;sigi=11nm1p2mm&amp;sigb=139p9cmh2" TargetMode="Externa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33.xml"/><Relationship Id="rId3" Type="http://schemas.openxmlformats.org/officeDocument/2006/relationships/slide" Target="slide2.xml"/><Relationship Id="rId7" Type="http://schemas.openxmlformats.org/officeDocument/2006/relationships/slide" Target="slide11.xml"/><Relationship Id="rId12" Type="http://schemas.openxmlformats.org/officeDocument/2006/relationships/slide" Target="slide3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slide" Target="slide31.xml"/><Relationship Id="rId5" Type="http://schemas.openxmlformats.org/officeDocument/2006/relationships/image" Target="../media/image11.png"/><Relationship Id="rId15" Type="http://schemas.openxmlformats.org/officeDocument/2006/relationships/slide" Target="slide37.xml"/><Relationship Id="rId10" Type="http://schemas.openxmlformats.org/officeDocument/2006/relationships/slide" Target="slide25.xml"/><Relationship Id="rId4" Type="http://schemas.openxmlformats.org/officeDocument/2006/relationships/image" Target="../media/image10.png"/><Relationship Id="rId9" Type="http://schemas.openxmlformats.org/officeDocument/2006/relationships/slide" Target="slide23.xml"/><Relationship Id="rId14" Type="http://schemas.openxmlformats.org/officeDocument/2006/relationships/slide" Target="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hyperlink" Target="http://www.alvaradomath.jimdo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8/8a/Coordenadas_polares.svg" TargetMode="Externa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9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91000"/>
            <a:ext cx="1600200" cy="90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Recortar rectángulo de esquina diagonal"/>
          <p:cNvSpPr/>
          <p:nvPr/>
        </p:nvSpPr>
        <p:spPr>
          <a:xfrm>
            <a:off x="304800" y="381000"/>
            <a:ext cx="5105400" cy="381000"/>
          </a:xfrm>
          <a:prstGeom prst="snip2DiagRect">
            <a:avLst/>
          </a:prstGeom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Elipse"/>
          <p:cNvSpPr/>
          <p:nvPr/>
        </p:nvSpPr>
        <p:spPr>
          <a:xfrm>
            <a:off x="1524000" y="1524000"/>
            <a:ext cx="6858000" cy="990600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0"/>
            <a:ext cx="4800600" cy="83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 smtClean="0">
                <a:latin typeface="Marlett" pitchFamily="2" charset="2"/>
              </a:rPr>
              <a:t>	</a:t>
            </a:r>
            <a:r>
              <a:rPr lang="en-US" dirty="0" smtClean="0">
                <a:solidFill>
                  <a:srgbClr val="5D6626"/>
                </a:solidFill>
                <a:latin typeface="Neuropol" pitchFamily="34" charset="0"/>
              </a:rPr>
              <a:t>VECTORES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5887" y="2895600"/>
            <a:ext cx="4837113" cy="145488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  <a:latin typeface="Arnprior" pitchFamily="2" charset="0"/>
              </a:rPr>
              <a:t>MATEMÁTICAS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  <a:latin typeface="Arnprior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nprior" pitchFamily="2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bg1"/>
                </a:solidFill>
                <a:latin typeface="Arnprior" pitchFamily="2" charset="0"/>
              </a:rPr>
              <a:t>Profa</a:t>
            </a:r>
            <a:r>
              <a:rPr lang="en-US" sz="2000" dirty="0" smtClean="0">
                <a:solidFill>
                  <a:schemeClr val="bg1"/>
                </a:solidFill>
                <a:latin typeface="Arnprior" pitchFamily="2" charset="0"/>
              </a:rPr>
              <a:t>. Militza Alvarado Ramos</a:t>
            </a:r>
          </a:p>
        </p:txBody>
      </p:sp>
      <p:pic>
        <p:nvPicPr>
          <p:cNvPr id="3076" name="Picture 7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28600"/>
            <a:ext cx="16764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Rectángulo"/>
          <p:cNvSpPr/>
          <p:nvPr/>
        </p:nvSpPr>
        <p:spPr>
          <a:xfrm>
            <a:off x="4876800" y="6096000"/>
            <a:ext cx="3256020" cy="369332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hlinkClick r:id="rId6"/>
              </a:rPr>
              <a:t>http://www.alvaradomath.jimdo.com</a:t>
            </a:r>
            <a:endParaRPr lang="es-PR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28600" y="392668"/>
            <a:ext cx="4800600" cy="369332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/>
              <a:t>COORDENADAS POLARES  Y RECTANGULARES</a:t>
            </a:r>
            <a:endParaRPr lang="es-PR" dirty="0"/>
          </a:p>
        </p:txBody>
      </p:sp>
      <p:sp>
        <p:nvSpPr>
          <p:cNvPr id="15" name="14 Marco"/>
          <p:cNvSpPr/>
          <p:nvPr/>
        </p:nvSpPr>
        <p:spPr>
          <a:xfrm>
            <a:off x="3048000" y="2514600"/>
            <a:ext cx="5867400" cy="2057400"/>
          </a:xfrm>
          <a:prstGeom prst="fram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>
              <a:solidFill>
                <a:schemeClr val="tx1"/>
              </a:solidFill>
            </a:endParaRPr>
          </a:p>
        </p:txBody>
      </p:sp>
      <p:sp>
        <p:nvSpPr>
          <p:cNvPr id="16" name="1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686800" y="6248400"/>
            <a:ext cx="457200" cy="280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ortar rectángulo de esquina sencilla"/>
          <p:cNvSpPr/>
          <p:nvPr/>
        </p:nvSpPr>
        <p:spPr>
          <a:xfrm>
            <a:off x="381000" y="533400"/>
            <a:ext cx="23622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EJEMPLO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 err="1" smtClean="0"/>
              <a:t>Convierta</a:t>
            </a:r>
            <a:r>
              <a:rPr lang="en-US" dirty="0" smtClean="0"/>
              <a:t> el par de </a:t>
            </a:r>
            <a:r>
              <a:rPr lang="en-US" dirty="0" err="1" smtClean="0"/>
              <a:t>coordenadas</a:t>
            </a:r>
            <a:r>
              <a:rPr lang="en-US" dirty="0" smtClean="0"/>
              <a:t> polares (2.65,155°) a </a:t>
            </a:r>
            <a:r>
              <a:rPr lang="en-US" dirty="0" err="1" smtClean="0"/>
              <a:t>coordenadas</a:t>
            </a:r>
            <a:r>
              <a:rPr lang="en-US" dirty="0" smtClean="0"/>
              <a:t> </a:t>
            </a:r>
            <a:r>
              <a:rPr lang="en-US" dirty="0" err="1" smtClean="0"/>
              <a:t>rectangulares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Solución</a:t>
            </a:r>
            <a:endParaRPr lang="en-US" dirty="0" smtClean="0"/>
          </a:p>
          <a:p>
            <a:pPr lvl="1" eaLnBrk="1" hangingPunct="1"/>
            <a:r>
              <a:rPr lang="en-US" dirty="0" smtClean="0"/>
              <a:t>X = r 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l-GR" dirty="0" smtClean="0"/>
              <a:t>θ</a:t>
            </a:r>
            <a:r>
              <a:rPr lang="en-US" dirty="0" smtClean="0"/>
              <a:t>			y = r </a:t>
            </a:r>
            <a:r>
              <a:rPr lang="en-US" dirty="0" err="1" smtClean="0"/>
              <a:t>sen</a:t>
            </a:r>
            <a:r>
              <a:rPr lang="en-US" dirty="0" smtClean="0"/>
              <a:t> </a:t>
            </a:r>
            <a:r>
              <a:rPr lang="el-GR" dirty="0" smtClean="0"/>
              <a:t>θ</a:t>
            </a:r>
            <a:endParaRPr lang="en-US" dirty="0" smtClean="0"/>
          </a:p>
          <a:p>
            <a:pPr lvl="1" eaLnBrk="1" hangingPunct="1"/>
            <a:r>
              <a:rPr lang="en-US" dirty="0" smtClean="0"/>
              <a:t>X = 2.65 </a:t>
            </a:r>
            <a:r>
              <a:rPr lang="en-US" dirty="0" err="1" smtClean="0"/>
              <a:t>cos</a:t>
            </a:r>
            <a:r>
              <a:rPr lang="en-US" dirty="0" smtClean="0"/>
              <a:t> 155° 		y = 2.65 </a:t>
            </a:r>
            <a:r>
              <a:rPr lang="en-US" dirty="0" err="1" smtClean="0"/>
              <a:t>sen</a:t>
            </a:r>
            <a:r>
              <a:rPr lang="en-US" dirty="0" smtClean="0"/>
              <a:t> 155°</a:t>
            </a:r>
          </a:p>
          <a:p>
            <a:pPr lvl="1" eaLnBrk="1" hangingPunct="1"/>
            <a:r>
              <a:rPr lang="en-US" dirty="0" smtClean="0"/>
              <a:t>X = 2.65 (-0.9063)	y = 2.65 (0.4226)</a:t>
            </a:r>
          </a:p>
          <a:p>
            <a:pPr lvl="1" eaLnBrk="1" hangingPunct="1"/>
            <a:r>
              <a:rPr lang="en-US" dirty="0" smtClean="0"/>
              <a:t>X = -2.40			y = 1.12</a:t>
            </a:r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296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296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Botón de acción: Inicio">
            <a:hlinkClick r:id="rId2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ortar rectángulo de esquina sencilla"/>
          <p:cNvSpPr/>
          <p:nvPr/>
        </p:nvSpPr>
        <p:spPr>
          <a:xfrm>
            <a:off x="381000" y="533400"/>
            <a:ext cx="23622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Práctica</a:t>
            </a: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 err="1" smtClean="0"/>
              <a:t>Convierta</a:t>
            </a:r>
            <a:r>
              <a:rPr lang="en-US" dirty="0" smtClean="0"/>
              <a:t> de </a:t>
            </a:r>
            <a:r>
              <a:rPr lang="en-US" dirty="0" err="1" smtClean="0"/>
              <a:t>coordenadas</a:t>
            </a:r>
            <a:r>
              <a:rPr lang="en-US" dirty="0" smtClean="0"/>
              <a:t> polares a </a:t>
            </a:r>
            <a:r>
              <a:rPr lang="en-US" dirty="0" err="1" smtClean="0"/>
              <a:t>coordenadas</a:t>
            </a:r>
            <a:r>
              <a:rPr lang="en-US" dirty="0" smtClean="0"/>
              <a:t> </a:t>
            </a:r>
            <a:r>
              <a:rPr lang="en-US" dirty="0" err="1" smtClean="0"/>
              <a:t>rectangulares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/>
              <a:t>3) (0.8, 175°)</a:t>
            </a:r>
          </a:p>
          <a:p>
            <a:pPr lvl="2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4) (0.4, 330°)</a:t>
            </a:r>
          </a:p>
          <a:p>
            <a:pPr lvl="1" eaLnBrk="1" hangingPunct="1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r>
              <a:rPr lang="en-US" dirty="0" err="1" smtClean="0">
                <a:hlinkClick r:id="rId2" action="ppaction://hlinksldjump"/>
              </a:rPr>
              <a:t>Solucionario</a:t>
            </a:r>
            <a:endParaRPr lang="en-US" dirty="0" smtClean="0"/>
          </a:p>
          <a:p>
            <a:pPr lvl="2" eaLnBrk="1" hangingPunct="1">
              <a:buNone/>
            </a:pPr>
            <a:endParaRPr lang="el-GR" dirty="0" smtClean="0"/>
          </a:p>
          <a:p>
            <a:pPr lvl="2" eaLnBrk="1" hangingPunct="1"/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" name="3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296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296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7" name="6 Botón de acción: Inicio">
            <a:hlinkClick r:id="rId3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ortar rectángulo de esquina sencilla"/>
          <p:cNvSpPr/>
          <p:nvPr/>
        </p:nvSpPr>
        <p:spPr>
          <a:xfrm>
            <a:off x="0" y="304800"/>
            <a:ext cx="9144000" cy="9144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dirty="0" err="1" smtClean="0"/>
              <a:t>Coordenadas</a:t>
            </a:r>
            <a:r>
              <a:rPr lang="en-US" sz="2800" dirty="0" smtClean="0"/>
              <a:t> </a:t>
            </a:r>
            <a:r>
              <a:rPr lang="en-US" sz="2800" dirty="0" err="1" smtClean="0"/>
              <a:t>Rectangulares</a:t>
            </a:r>
            <a:r>
              <a:rPr lang="en-US" sz="2800" dirty="0" smtClean="0"/>
              <a:t> a </a:t>
            </a:r>
            <a:r>
              <a:rPr lang="en-US" sz="2800" dirty="0" err="1" smtClean="0"/>
              <a:t>Coordenadas</a:t>
            </a:r>
            <a:r>
              <a:rPr lang="en-US" sz="2800" dirty="0" smtClean="0"/>
              <a:t> Polares</a:t>
            </a:r>
            <a:br>
              <a:rPr lang="en-US" sz="2800" dirty="0" smtClean="0"/>
            </a:br>
            <a:r>
              <a:rPr lang="en-US" sz="2800" dirty="0" err="1" smtClean="0"/>
              <a:t>Ejemplo</a:t>
            </a:r>
            <a:endParaRPr lang="en-US" sz="28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Imagine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ubicación</a:t>
            </a:r>
            <a:r>
              <a:rPr lang="en-US" dirty="0" smtClean="0"/>
              <a:t> de un </a:t>
            </a:r>
            <a:r>
              <a:rPr lang="en-US" dirty="0" err="1" smtClean="0"/>
              <a:t>niño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perdido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dada </a:t>
            </a:r>
            <a:r>
              <a:rPr lang="en-US" dirty="0" err="1" smtClean="0"/>
              <a:t>considerando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éste</a:t>
            </a:r>
            <a:r>
              <a:rPr lang="en-US" dirty="0" smtClean="0"/>
              <a:t> se </a:t>
            </a:r>
            <a:r>
              <a:rPr lang="en-US" dirty="0" err="1" smtClean="0"/>
              <a:t>desplazó</a:t>
            </a:r>
            <a:r>
              <a:rPr lang="en-US" dirty="0" smtClean="0"/>
              <a:t> 3 </a:t>
            </a:r>
            <a:r>
              <a:rPr lang="en-US" dirty="0" err="1" smtClean="0"/>
              <a:t>millas</a:t>
            </a:r>
            <a:r>
              <a:rPr lang="en-US" dirty="0" smtClean="0"/>
              <a:t> al </a:t>
            </a:r>
            <a:r>
              <a:rPr lang="en-US" dirty="0" err="1" smtClean="0"/>
              <a:t>Oeste</a:t>
            </a:r>
            <a:r>
              <a:rPr lang="en-US" dirty="0" smtClean="0"/>
              <a:t> y </a:t>
            </a:r>
            <a:r>
              <a:rPr lang="en-US" dirty="0" err="1" smtClean="0"/>
              <a:t>luego</a:t>
            </a:r>
            <a:r>
              <a:rPr lang="en-US" dirty="0" smtClean="0"/>
              <a:t> 7 </a:t>
            </a:r>
            <a:r>
              <a:rPr lang="en-US" dirty="0" err="1" smtClean="0"/>
              <a:t>millas</a:t>
            </a:r>
            <a:r>
              <a:rPr lang="en-US" dirty="0" smtClean="0"/>
              <a:t> al sur. </a:t>
            </a:r>
          </a:p>
          <a:p>
            <a:pPr algn="just" eaLnBrk="1" hangingPunct="1"/>
            <a:r>
              <a:rPr lang="en-US" dirty="0" smtClean="0"/>
              <a:t>Si </a:t>
            </a:r>
            <a:r>
              <a:rPr lang="en-US" dirty="0" err="1" smtClean="0"/>
              <a:t>representamos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desplazamiento</a:t>
            </a:r>
            <a:r>
              <a:rPr lang="en-US" dirty="0" smtClean="0"/>
              <a:t> </a:t>
            </a:r>
            <a:r>
              <a:rPr lang="en-US" dirty="0" err="1" smtClean="0"/>
              <a:t>utilizando</a:t>
            </a:r>
            <a:r>
              <a:rPr lang="en-US" dirty="0" smtClean="0"/>
              <a:t> el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coordenadas</a:t>
            </a:r>
            <a:r>
              <a:rPr lang="en-US" dirty="0" smtClean="0"/>
              <a:t> </a:t>
            </a:r>
            <a:r>
              <a:rPr lang="en-US" dirty="0" err="1" smtClean="0"/>
              <a:t>rectangulares</a:t>
            </a:r>
            <a:r>
              <a:rPr lang="en-US" dirty="0" smtClean="0"/>
              <a:t> </a:t>
            </a:r>
            <a:r>
              <a:rPr lang="en-US" dirty="0" err="1" smtClean="0"/>
              <a:t>resultaría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sigue</a:t>
            </a:r>
            <a:r>
              <a:rPr lang="en-US" dirty="0" smtClean="0"/>
              <a:t>:</a:t>
            </a:r>
          </a:p>
        </p:txBody>
      </p:sp>
      <p:sp>
        <p:nvSpPr>
          <p:cNvPr id="4" name="3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296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296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Botón de acción: Inicio">
            <a:hlinkClick r:id="rId2" action="ppaction://hlinksldjump" highlightClick="1"/>
          </p:cNvPr>
          <p:cNvSpPr/>
          <p:nvPr/>
        </p:nvSpPr>
        <p:spPr>
          <a:xfrm>
            <a:off x="8686800" y="838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0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Diagrama</a:t>
            </a:r>
          </a:p>
        </p:txBody>
      </p:sp>
      <p:sp>
        <p:nvSpPr>
          <p:cNvPr id="17412" name="Rectangle 21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Hallar 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r</a:t>
            </a:r>
            <a:r>
              <a:rPr lang="en-US" sz="1800" baseline="30000" smtClean="0"/>
              <a:t>2</a:t>
            </a:r>
            <a:r>
              <a:rPr lang="en-US" sz="1800" smtClean="0"/>
              <a:t> = x</a:t>
            </a:r>
            <a:r>
              <a:rPr lang="en-US" sz="1800" baseline="30000" smtClean="0"/>
              <a:t>2</a:t>
            </a:r>
            <a:r>
              <a:rPr lang="en-US" sz="1800" smtClean="0"/>
              <a:t> + y</a:t>
            </a:r>
            <a:r>
              <a:rPr lang="en-US" sz="1800" baseline="30000" smtClean="0"/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r</a:t>
            </a:r>
            <a:r>
              <a:rPr lang="en-US" sz="1800" baseline="30000" smtClean="0"/>
              <a:t>2</a:t>
            </a:r>
            <a:r>
              <a:rPr lang="en-US" sz="1800" smtClean="0"/>
              <a:t> = (-3)</a:t>
            </a:r>
            <a:r>
              <a:rPr lang="en-US" sz="1800" baseline="30000" smtClean="0"/>
              <a:t>2</a:t>
            </a:r>
            <a:r>
              <a:rPr lang="en-US" sz="1800" smtClean="0"/>
              <a:t> + (-7)</a:t>
            </a:r>
            <a:r>
              <a:rPr lang="en-US" sz="1800" baseline="30000" smtClean="0"/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r = √58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r = 7.616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Hallar el ángulo polar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Cos</a:t>
            </a:r>
            <a:r>
              <a:rPr lang="en-US" sz="1800" baseline="30000" smtClean="0"/>
              <a:t>-1</a:t>
            </a:r>
            <a:r>
              <a:rPr lang="en-US" sz="1800" smtClean="0"/>
              <a:t>(x/r) =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Cos</a:t>
            </a:r>
            <a:r>
              <a:rPr lang="en-US" sz="1800" baseline="30000" smtClean="0"/>
              <a:t>-1</a:t>
            </a:r>
            <a:r>
              <a:rPr lang="en-US" sz="1800" smtClean="0"/>
              <a:t>(-3/7.616) =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113.20° (cuadrante II)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Entonces, -113.20°(III)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360° -113.20° = 246.8°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También: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180° + tan</a:t>
            </a:r>
            <a:r>
              <a:rPr lang="en-US" sz="1800" baseline="30000" smtClean="0"/>
              <a:t>-1</a:t>
            </a:r>
            <a:r>
              <a:rPr lang="en-US" sz="1800" smtClean="0"/>
              <a:t>(-7/-3)=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246.80°</a:t>
            </a:r>
          </a:p>
          <a:p>
            <a:pPr lvl="1" eaLnBrk="1" hangingPunct="1">
              <a:lnSpc>
                <a:spcPct val="90000"/>
              </a:lnSpc>
            </a:pPr>
            <a:endParaRPr lang="el-GR" sz="1800" smtClean="0"/>
          </a:p>
        </p:txBody>
      </p:sp>
      <p:sp>
        <p:nvSpPr>
          <p:cNvPr id="17410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Coordenadas (-3,-7)</a:t>
            </a:r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>
            <a:off x="3276600" y="2286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 flipV="1">
            <a:off x="32766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 flipH="1">
            <a:off x="1981200" y="2590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3200400" y="2590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2514600" y="2590800"/>
            <a:ext cx="0" cy="14478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 flipH="1">
            <a:off x="2514600" y="2590800"/>
            <a:ext cx="762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s-PR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514600" y="2590800"/>
            <a:ext cx="762000" cy="1447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s-PR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438400" y="2209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-3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752600" y="3276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-7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895600" y="33528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r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124200" y="1828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y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489325" y="239395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x</a:t>
            </a:r>
          </a:p>
        </p:txBody>
      </p:sp>
      <p:sp>
        <p:nvSpPr>
          <p:cNvPr id="17425" name="Text Box 23"/>
          <p:cNvSpPr txBox="1">
            <a:spLocks noChangeArrowheads="1"/>
          </p:cNvSpPr>
          <p:nvPr/>
        </p:nvSpPr>
        <p:spPr bwMode="auto">
          <a:xfrm>
            <a:off x="5867400" y="6248400"/>
            <a:ext cx="2378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Verdana" pitchFamily="34" charset="0"/>
              </a:rPr>
              <a:t>(7.616,246.80°)</a:t>
            </a:r>
          </a:p>
        </p:txBody>
      </p:sp>
      <p:sp>
        <p:nvSpPr>
          <p:cNvPr id="17426" name="Text Box 24"/>
          <p:cNvSpPr txBox="1">
            <a:spLocks noChangeArrowheads="1"/>
          </p:cNvSpPr>
          <p:nvPr/>
        </p:nvSpPr>
        <p:spPr bwMode="auto">
          <a:xfrm>
            <a:off x="1752600" y="59436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  <a:latin typeface="Verdana" pitchFamily="34" charset="0"/>
              </a:rPr>
              <a:t>Las </a:t>
            </a:r>
            <a:r>
              <a:rPr lang="en-US" b="1" dirty="0" err="1">
                <a:solidFill>
                  <a:schemeClr val="accent1"/>
                </a:solidFill>
                <a:latin typeface="Verdana" pitchFamily="34" charset="0"/>
              </a:rPr>
              <a:t>coordenadas</a:t>
            </a:r>
            <a:r>
              <a:rPr lang="en-US" b="1" dirty="0">
                <a:solidFill>
                  <a:schemeClr val="accent1"/>
                </a:solidFill>
                <a:latin typeface="Verdana" pitchFamily="34" charset="0"/>
              </a:rPr>
              <a:t> polares son:</a:t>
            </a:r>
          </a:p>
        </p:txBody>
      </p:sp>
      <p:sp>
        <p:nvSpPr>
          <p:cNvPr id="17427" name="Freeform 25"/>
          <p:cNvSpPr>
            <a:spLocks/>
          </p:cNvSpPr>
          <p:nvPr/>
        </p:nvSpPr>
        <p:spPr bwMode="auto">
          <a:xfrm>
            <a:off x="3048000" y="2590800"/>
            <a:ext cx="152400" cy="152400"/>
          </a:xfrm>
          <a:custGeom>
            <a:avLst/>
            <a:gdLst>
              <a:gd name="T0" fmla="*/ 0 w 96"/>
              <a:gd name="T1" fmla="*/ 0 h 144"/>
              <a:gd name="T2" fmla="*/ 241935022 w 96"/>
              <a:gd name="T3" fmla="*/ 161289998 h 144"/>
              <a:gd name="T4" fmla="*/ 0 60000 65536"/>
              <a:gd name="T5" fmla="*/ 0 60000 65536"/>
              <a:gd name="T6" fmla="*/ 0 w 96"/>
              <a:gd name="T7" fmla="*/ 0 h 144"/>
              <a:gd name="T8" fmla="*/ 96 w 96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144">
                <a:moveTo>
                  <a:pt x="0" y="0"/>
                </a:moveTo>
                <a:cubicBezTo>
                  <a:pt x="40" y="60"/>
                  <a:pt x="80" y="120"/>
                  <a:pt x="9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R"/>
          </a:p>
        </p:txBody>
      </p:sp>
      <p:sp>
        <p:nvSpPr>
          <p:cNvPr id="20" name="1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296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1" name="20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296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2" name="21 Botón de acción: Inicio">
            <a:hlinkClick r:id="rId2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ortar rectángulo de esquina sencilla"/>
          <p:cNvSpPr/>
          <p:nvPr/>
        </p:nvSpPr>
        <p:spPr>
          <a:xfrm>
            <a:off x="381000" y="533400"/>
            <a:ext cx="23622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Práctica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600200"/>
            <a:ext cx="8382000" cy="4530725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5. </a:t>
            </a:r>
            <a:r>
              <a:rPr lang="en-US" dirty="0" err="1" smtClean="0"/>
              <a:t>Convierta</a:t>
            </a:r>
            <a:r>
              <a:rPr lang="en-US" dirty="0" smtClean="0"/>
              <a:t> (5, -8) a </a:t>
            </a:r>
            <a:r>
              <a:rPr lang="en-US" dirty="0" err="1" smtClean="0"/>
              <a:t>coordenadas</a:t>
            </a:r>
            <a:r>
              <a:rPr lang="en-US" dirty="0" smtClean="0"/>
              <a:t> polares.</a:t>
            </a:r>
          </a:p>
          <a:p>
            <a:pPr eaLnBrk="1" hangingPunct="1"/>
            <a:endParaRPr lang="en-US" dirty="0" smtClean="0"/>
          </a:p>
          <a:p>
            <a:pPr lvl="2" eaLnBrk="1" hangingPunct="1"/>
            <a:r>
              <a:rPr lang="en-US" dirty="0" err="1" smtClean="0">
                <a:hlinkClick r:id="rId2" action="ppaction://hlinksldjump"/>
              </a:rPr>
              <a:t>Solucionario</a:t>
            </a: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baseline="30000" dirty="0" smtClean="0"/>
          </a:p>
          <a:p>
            <a:pPr lvl="2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" name="3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296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296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Botón de acción: Inicio">
            <a:hlinkClick r:id="rId3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ortar rectángulo de esquina sencilla"/>
          <p:cNvSpPr/>
          <p:nvPr/>
        </p:nvSpPr>
        <p:spPr>
          <a:xfrm>
            <a:off x="3352800" y="533400"/>
            <a:ext cx="23622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err="1" smtClean="0"/>
              <a:t>Vectores</a:t>
            </a:r>
            <a:endParaRPr lang="en-US" dirty="0" smtClean="0"/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 err="1" smtClean="0"/>
              <a:t>Definición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cantidad</a:t>
            </a:r>
            <a:r>
              <a:rPr lang="en-US" dirty="0" smtClean="0"/>
              <a:t> </a:t>
            </a:r>
            <a:r>
              <a:rPr lang="en-US" dirty="0" err="1" smtClean="0"/>
              <a:t>vectorial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aquella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posee</a:t>
            </a:r>
            <a:r>
              <a:rPr lang="en-US" dirty="0" smtClean="0"/>
              <a:t> </a:t>
            </a:r>
            <a:r>
              <a:rPr lang="en-US" dirty="0" err="1" smtClean="0"/>
              <a:t>tanto</a:t>
            </a:r>
            <a:r>
              <a:rPr lang="en-US" dirty="0" smtClean="0"/>
              <a:t> </a:t>
            </a:r>
            <a:r>
              <a:rPr lang="en-US" dirty="0" err="1" smtClean="0"/>
              <a:t>magnitud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dirección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Su </a:t>
            </a:r>
            <a:r>
              <a:rPr lang="en-US" dirty="0" err="1" smtClean="0"/>
              <a:t>representación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dada </a:t>
            </a:r>
            <a:r>
              <a:rPr lang="en-US" dirty="0" err="1" smtClean="0"/>
              <a:t>mediante</a:t>
            </a:r>
            <a:r>
              <a:rPr lang="en-US" dirty="0" smtClean="0"/>
              <a:t> el </a:t>
            </a:r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flechas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cuales</a:t>
            </a:r>
            <a:r>
              <a:rPr lang="en-US" dirty="0" smtClean="0"/>
              <a:t> </a:t>
            </a:r>
            <a:r>
              <a:rPr lang="en-US" dirty="0" err="1" smtClean="0"/>
              <a:t>presentan</a:t>
            </a:r>
            <a:r>
              <a:rPr lang="en-US" dirty="0" smtClean="0"/>
              <a:t> un </a:t>
            </a:r>
            <a:r>
              <a:rPr lang="en-US" dirty="0" err="1" smtClean="0"/>
              <a:t>punto</a:t>
            </a:r>
            <a:r>
              <a:rPr lang="en-US" dirty="0" smtClean="0"/>
              <a:t> de </a:t>
            </a:r>
            <a:r>
              <a:rPr lang="en-US" dirty="0" err="1" smtClean="0"/>
              <a:t>inicio</a:t>
            </a:r>
            <a:r>
              <a:rPr lang="en-US" dirty="0" smtClean="0"/>
              <a:t> 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dirección</a:t>
            </a:r>
            <a:r>
              <a:rPr lang="en-US" dirty="0" smtClean="0"/>
              <a:t> particular.</a:t>
            </a:r>
          </a:p>
          <a:p>
            <a:pPr lvl="1" eaLnBrk="1" hangingPunct="1"/>
            <a:r>
              <a:rPr lang="en-US" dirty="0" err="1" smtClean="0"/>
              <a:t>Asi</a:t>
            </a:r>
            <a:r>
              <a:rPr lang="en-US" dirty="0" smtClean="0"/>
              <a:t>: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 flipV="1">
            <a:off x="2209800" y="4648200"/>
            <a:ext cx="990600" cy="990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3124200" y="5486400"/>
            <a:ext cx="13716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 flipH="1" flipV="1">
            <a:off x="4648200" y="4876800"/>
            <a:ext cx="381000" cy="8382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 flipH="1">
            <a:off x="5486400" y="5486400"/>
            <a:ext cx="8382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>
            <a:off x="6553200" y="4800600"/>
            <a:ext cx="609600" cy="838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20489" name="Text Box 11"/>
          <p:cNvSpPr txBox="1">
            <a:spLocks noChangeArrowheads="1"/>
          </p:cNvSpPr>
          <p:nvPr/>
        </p:nvSpPr>
        <p:spPr bwMode="auto">
          <a:xfrm>
            <a:off x="1965325" y="483235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Verdana" pitchFamily="34" charset="0"/>
              </a:rPr>
              <a:t>A</a:t>
            </a:r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3260725" y="490855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Verdana" pitchFamily="34" charset="0"/>
              </a:rPr>
              <a:t>B</a:t>
            </a: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4876800" y="4648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C</a:t>
            </a:r>
          </a:p>
        </p:txBody>
      </p:sp>
      <p:sp>
        <p:nvSpPr>
          <p:cNvPr id="20492" name="Text Box 14"/>
          <p:cNvSpPr txBox="1">
            <a:spLocks noChangeArrowheads="1"/>
          </p:cNvSpPr>
          <p:nvPr/>
        </p:nvSpPr>
        <p:spPr bwMode="auto">
          <a:xfrm>
            <a:off x="5715000" y="4876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D</a:t>
            </a:r>
          </a:p>
        </p:txBody>
      </p:sp>
      <p:sp>
        <p:nvSpPr>
          <p:cNvPr id="20493" name="Text Box 15"/>
          <p:cNvSpPr txBox="1">
            <a:spLocks noChangeArrowheads="1"/>
          </p:cNvSpPr>
          <p:nvPr/>
        </p:nvSpPr>
        <p:spPr bwMode="auto">
          <a:xfrm>
            <a:off x="6858000" y="4724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E</a:t>
            </a:r>
          </a:p>
        </p:txBody>
      </p:sp>
      <p:sp>
        <p:nvSpPr>
          <p:cNvPr id="20494" name="Line 16"/>
          <p:cNvSpPr>
            <a:spLocks noChangeShapeType="1"/>
          </p:cNvSpPr>
          <p:nvPr/>
        </p:nvSpPr>
        <p:spPr bwMode="auto">
          <a:xfrm>
            <a:off x="2057400" y="4800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20495" name="Line 17"/>
          <p:cNvSpPr>
            <a:spLocks noChangeShapeType="1"/>
          </p:cNvSpPr>
          <p:nvPr/>
        </p:nvSpPr>
        <p:spPr bwMode="auto">
          <a:xfrm>
            <a:off x="33528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20496" name="Line 18"/>
          <p:cNvSpPr>
            <a:spLocks noChangeShapeType="1"/>
          </p:cNvSpPr>
          <p:nvPr/>
        </p:nvSpPr>
        <p:spPr bwMode="auto">
          <a:xfrm>
            <a:off x="5029200" y="4648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20497" name="Line 19"/>
          <p:cNvSpPr>
            <a:spLocks noChangeShapeType="1"/>
          </p:cNvSpPr>
          <p:nvPr/>
        </p:nvSpPr>
        <p:spPr bwMode="auto">
          <a:xfrm>
            <a:off x="57912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20498" name="Line 20"/>
          <p:cNvSpPr>
            <a:spLocks noChangeShapeType="1"/>
          </p:cNvSpPr>
          <p:nvPr/>
        </p:nvSpPr>
        <p:spPr bwMode="auto">
          <a:xfrm>
            <a:off x="6934200" y="4724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296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0" name="19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296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1" name="20 Botón de acción: Inicio">
            <a:hlinkClick r:id="rId2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ortar rectángulo de esquina sencilla"/>
          <p:cNvSpPr/>
          <p:nvPr/>
        </p:nvSpPr>
        <p:spPr>
          <a:xfrm>
            <a:off x="457200" y="533400"/>
            <a:ext cx="74676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Propiedades de los Vectores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 err="1" smtClean="0"/>
              <a:t>Igualdad</a:t>
            </a:r>
            <a:r>
              <a:rPr lang="en-US" dirty="0" smtClean="0"/>
              <a:t> de dos </a:t>
            </a:r>
            <a:r>
              <a:rPr lang="en-US" dirty="0" err="1" smtClean="0"/>
              <a:t>vectores</a:t>
            </a:r>
            <a:endParaRPr lang="en-US" dirty="0" smtClean="0"/>
          </a:p>
          <a:p>
            <a:pPr lvl="1" eaLnBrk="1" hangingPunct="1"/>
            <a:r>
              <a:rPr lang="en-US" dirty="0" smtClean="0"/>
              <a:t>Dos </a:t>
            </a:r>
            <a:r>
              <a:rPr lang="en-US" dirty="0" err="1" smtClean="0"/>
              <a:t>vectores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n-US" dirty="0" smtClean="0"/>
              <a:t> y </a:t>
            </a:r>
            <a:r>
              <a:rPr lang="en-US" b="1" dirty="0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definirse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iguales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la </a:t>
            </a:r>
            <a:r>
              <a:rPr lang="en-US" dirty="0" err="1" smtClean="0"/>
              <a:t>misma</a:t>
            </a:r>
            <a:r>
              <a:rPr lang="en-US" dirty="0" smtClean="0"/>
              <a:t> </a:t>
            </a:r>
            <a:r>
              <a:rPr lang="en-US" dirty="0" err="1" smtClean="0"/>
              <a:t>magnitud</a:t>
            </a:r>
            <a:r>
              <a:rPr lang="en-US" dirty="0" smtClean="0"/>
              <a:t> y </a:t>
            </a:r>
            <a:r>
              <a:rPr lang="en-US" dirty="0" err="1" smtClean="0"/>
              <a:t>apuntan</a:t>
            </a:r>
            <a:r>
              <a:rPr lang="en-US" dirty="0" smtClean="0"/>
              <a:t> en la </a:t>
            </a:r>
            <a:r>
              <a:rPr lang="en-US" dirty="0" err="1" smtClean="0"/>
              <a:t>misma</a:t>
            </a:r>
            <a:r>
              <a:rPr lang="en-US" dirty="0" smtClean="0"/>
              <a:t> </a:t>
            </a:r>
            <a:r>
              <a:rPr lang="en-US" dirty="0" err="1" smtClean="0"/>
              <a:t>dirección</a:t>
            </a:r>
            <a:r>
              <a:rPr lang="en-US" dirty="0" smtClean="0"/>
              <a:t>. </a:t>
            </a:r>
          </a:p>
          <a:p>
            <a:pPr lvl="1" eaLnBrk="1" hangingPunct="1"/>
            <a:r>
              <a:rPr lang="en-US" dirty="0" err="1" smtClean="0"/>
              <a:t>Entonces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n-US" dirty="0" smtClean="0"/>
              <a:t> = </a:t>
            </a:r>
            <a:r>
              <a:rPr lang="en-US" b="1" dirty="0" smtClean="0"/>
              <a:t>B</a:t>
            </a:r>
            <a:r>
              <a:rPr lang="en-US" dirty="0" smtClean="0"/>
              <a:t>, </a:t>
            </a:r>
            <a:r>
              <a:rPr lang="en-US" dirty="0" err="1" smtClean="0"/>
              <a:t>sólo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n-US" dirty="0" smtClean="0"/>
              <a:t>=</a:t>
            </a:r>
            <a:r>
              <a:rPr lang="en-US" b="1" dirty="0" smtClean="0"/>
              <a:t>B</a:t>
            </a:r>
            <a:r>
              <a:rPr lang="en-US" dirty="0" smtClean="0"/>
              <a:t> y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n-US" dirty="0" smtClean="0"/>
              <a:t> y </a:t>
            </a:r>
            <a:r>
              <a:rPr lang="en-US" b="1" dirty="0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apuntan</a:t>
            </a:r>
            <a:r>
              <a:rPr lang="en-US" dirty="0" smtClean="0"/>
              <a:t> en la </a:t>
            </a:r>
            <a:r>
              <a:rPr lang="en-US" dirty="0" err="1" smtClean="0"/>
              <a:t>misma</a:t>
            </a:r>
            <a:r>
              <a:rPr lang="en-US" dirty="0" smtClean="0"/>
              <a:t> </a:t>
            </a:r>
            <a:r>
              <a:rPr lang="en-US" dirty="0" err="1" smtClean="0"/>
              <a:t>dirección</a:t>
            </a:r>
            <a:r>
              <a:rPr lang="en-US" dirty="0" smtClean="0"/>
              <a:t> a lo largo de </a:t>
            </a:r>
            <a:r>
              <a:rPr lang="en-US" dirty="0" err="1" smtClean="0"/>
              <a:t>líneas</a:t>
            </a:r>
            <a:r>
              <a:rPr lang="en-US" dirty="0" smtClean="0"/>
              <a:t> </a:t>
            </a:r>
            <a:r>
              <a:rPr lang="en-US" dirty="0" err="1" smtClean="0"/>
              <a:t>paralelas</a:t>
            </a:r>
            <a:r>
              <a:rPr lang="en-US" dirty="0" smtClean="0"/>
              <a:t>.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4800600" y="46482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R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495800" y="6324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R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495800" y="5943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O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648200" y="4267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y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010400" y="6172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x</a:t>
            </a:r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 flipV="1">
            <a:off x="4419600" y="4648200"/>
            <a:ext cx="838200" cy="762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s-PR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 flipV="1">
            <a:off x="5029200" y="4876800"/>
            <a:ext cx="838200" cy="762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 flipV="1">
            <a:off x="4648200" y="5791200"/>
            <a:ext cx="838200" cy="762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 flipV="1">
            <a:off x="5486400" y="5943600"/>
            <a:ext cx="838200" cy="762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457200" y="4572000"/>
            <a:ext cx="2895600" cy="14747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err="1">
                <a:latin typeface="Verdana" pitchFamily="34" charset="0"/>
              </a:rPr>
              <a:t>Estos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cuatro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vectores</a:t>
            </a:r>
            <a:r>
              <a:rPr lang="en-US" dirty="0">
                <a:latin typeface="Verdana" pitchFamily="34" charset="0"/>
              </a:rPr>
              <a:t> son </a:t>
            </a:r>
            <a:r>
              <a:rPr lang="en-US" dirty="0" err="1">
                <a:latin typeface="Verdana" pitchFamily="34" charset="0"/>
              </a:rPr>
              <a:t>iguales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porque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tienen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las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mismas</a:t>
            </a:r>
            <a:r>
              <a:rPr lang="en-US" dirty="0">
                <a:latin typeface="Verdana" pitchFamily="34" charset="0"/>
              </a:rPr>
              <a:t> longitudes y </a:t>
            </a:r>
            <a:r>
              <a:rPr lang="en-US" dirty="0" err="1">
                <a:latin typeface="Verdana" pitchFamily="34" charset="0"/>
              </a:rPr>
              <a:t>apuntan</a:t>
            </a:r>
            <a:r>
              <a:rPr lang="en-US" dirty="0">
                <a:latin typeface="Verdana" pitchFamily="34" charset="0"/>
              </a:rPr>
              <a:t> en la </a:t>
            </a:r>
            <a:r>
              <a:rPr lang="en-US" dirty="0" err="1">
                <a:latin typeface="Verdana" pitchFamily="34" charset="0"/>
              </a:rPr>
              <a:t>misma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dirección</a:t>
            </a:r>
            <a:r>
              <a:rPr lang="en-US" dirty="0">
                <a:latin typeface="Verdana" pitchFamily="34" charset="0"/>
              </a:rPr>
              <a:t>.</a:t>
            </a:r>
          </a:p>
        </p:txBody>
      </p:sp>
      <p:sp>
        <p:nvSpPr>
          <p:cNvPr id="14" name="13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296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5" name="1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296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6" name="15 Botón de acción: Inicio">
            <a:hlinkClick r:id="rId2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lvl="1" eaLnBrk="1" hangingPunct="1"/>
            <a:r>
              <a:rPr lang="en-US" smtClean="0"/>
              <a:t>Esta propiedad permite el trasladar los vectores a una posición paralela a él mismo en un diagrama sin afectar el vector.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 flipV="1">
            <a:off x="1752600" y="5257800"/>
            <a:ext cx="533400" cy="533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 flipV="1">
            <a:off x="1676400" y="4114800"/>
            <a:ext cx="533400" cy="533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 flipV="1">
            <a:off x="2133600" y="3581400"/>
            <a:ext cx="533400" cy="533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 flipV="1">
            <a:off x="2971800" y="5638800"/>
            <a:ext cx="533400" cy="533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 flipV="1">
            <a:off x="2971800" y="4724400"/>
            <a:ext cx="533400" cy="533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9" name="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296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0" name="9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296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1" name="10 Botón de acción: Inicio">
            <a:hlinkClick r:id="rId2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ortar rectángulo de esquina sencilla"/>
          <p:cNvSpPr/>
          <p:nvPr/>
        </p:nvSpPr>
        <p:spPr>
          <a:xfrm>
            <a:off x="381000" y="533400"/>
            <a:ext cx="79248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Ejemplo</a:t>
            </a:r>
            <a:r>
              <a:rPr lang="en-US" dirty="0" smtClean="0"/>
              <a:t> 1: </a:t>
            </a:r>
            <a:r>
              <a:rPr lang="en-US" dirty="0" err="1" smtClean="0"/>
              <a:t>Geometría</a:t>
            </a:r>
            <a:r>
              <a:rPr lang="en-US" dirty="0" smtClean="0"/>
              <a:t> de </a:t>
            </a:r>
            <a:r>
              <a:rPr lang="en-US" dirty="0" err="1" smtClean="0"/>
              <a:t>vectores</a:t>
            </a:r>
            <a:endParaRPr lang="en-US" dirty="0" smtClean="0"/>
          </a:p>
        </p:txBody>
      </p:sp>
      <p:pic>
        <p:nvPicPr>
          <p:cNvPr id="23555" name="Picture 4" descr="IMG"/>
          <p:cNvPicPr>
            <a:picLocks noChangeAspect="1" noChangeArrowheads="1"/>
          </p:cNvPicPr>
          <p:nvPr/>
        </p:nvPicPr>
        <p:blipFill>
          <a:blip r:embed="rId2" cstate="print"/>
          <a:srcRect l="19391" t="59260" r="27282" b="9966"/>
          <a:stretch>
            <a:fillRect/>
          </a:stretch>
        </p:blipFill>
        <p:spPr bwMode="auto">
          <a:xfrm>
            <a:off x="457200" y="1447800"/>
            <a:ext cx="419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200400" y="2209800"/>
            <a:ext cx="1371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 smtClean="0">
                <a:solidFill>
                  <a:schemeClr val="accent3"/>
                </a:solidFill>
                <a:latin typeface="Verdana" pitchFamily="34" charset="0"/>
              </a:rPr>
              <a:t>Solución</a:t>
            </a:r>
            <a:r>
              <a:rPr lang="en-US" sz="1200" dirty="0" smtClean="0">
                <a:solidFill>
                  <a:schemeClr val="accent3"/>
                </a:solidFill>
                <a:latin typeface="Verdana" pitchFamily="34" charset="0"/>
              </a:rPr>
              <a:t> 1:</a:t>
            </a:r>
          </a:p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accent3"/>
                </a:solidFill>
                <a:latin typeface="Verdana" pitchFamily="34" charset="0"/>
              </a:rPr>
              <a:t>2a</a:t>
            </a:r>
            <a:r>
              <a:rPr lang="en-US" sz="1200" dirty="0">
                <a:solidFill>
                  <a:schemeClr val="accent3"/>
                </a:solidFill>
                <a:latin typeface="Verdana" pitchFamily="34" charset="0"/>
              </a:rPr>
              <a:t>. (2,3)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solidFill>
                  <a:schemeClr val="accent3"/>
                </a:solidFill>
                <a:latin typeface="Verdana" pitchFamily="34" charset="0"/>
              </a:rPr>
              <a:t>2b. (5,126.9°)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solidFill>
                  <a:schemeClr val="accent3"/>
                </a:solidFill>
                <a:latin typeface="Verdana" pitchFamily="34" charset="0"/>
              </a:rPr>
              <a:t>3a. U y W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solidFill>
                  <a:schemeClr val="accent3"/>
                </a:solidFill>
                <a:latin typeface="Verdana" pitchFamily="34" charset="0"/>
              </a:rPr>
              <a:t>3b. T y V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800600" y="1676400"/>
            <a:ext cx="4114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Verdana" pitchFamily="34" charset="0"/>
              </a:rPr>
              <a:t>Ejemplo</a:t>
            </a:r>
            <a:r>
              <a:rPr lang="en-US" dirty="0" smtClean="0">
                <a:latin typeface="Verdana" pitchFamily="34" charset="0"/>
              </a:rPr>
              <a:t> 2:</a:t>
            </a:r>
            <a:endParaRPr lang="en-US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 err="1" smtClean="0">
                <a:latin typeface="Verdana" pitchFamily="34" charset="0"/>
              </a:rPr>
              <a:t>Contesta</a:t>
            </a:r>
            <a:r>
              <a:rPr lang="en-US" dirty="0" smtClean="0">
                <a:latin typeface="Verdana" pitchFamily="34" charset="0"/>
              </a:rPr>
              <a:t> la </a:t>
            </a:r>
            <a:r>
              <a:rPr lang="en-US" dirty="0" err="1" smtClean="0">
                <a:latin typeface="Verdana" pitchFamily="34" charset="0"/>
              </a:rPr>
              <a:t>pregunta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#2 </a:t>
            </a:r>
            <a:r>
              <a:rPr lang="en-US" dirty="0" err="1">
                <a:latin typeface="Verdana" pitchFamily="34" charset="0"/>
              </a:rPr>
              <a:t>para</a:t>
            </a:r>
            <a:r>
              <a:rPr lang="en-US" dirty="0">
                <a:latin typeface="Verdana" pitchFamily="34" charset="0"/>
              </a:rPr>
              <a:t> el vector </a:t>
            </a:r>
            <a:r>
              <a:rPr lang="en-US" b="1" dirty="0" smtClean="0">
                <a:latin typeface="Verdana" pitchFamily="34" charset="0"/>
              </a:rPr>
              <a:t>v</a:t>
            </a:r>
            <a:r>
              <a:rPr lang="en-US" dirty="0" smtClean="0">
                <a:latin typeface="Verdana" pitchFamily="34" charset="0"/>
              </a:rPr>
              <a:t>.</a:t>
            </a:r>
            <a:endParaRPr lang="en-US" b="1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248400" y="3200400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 dirty="0" err="1" smtClean="0">
                <a:latin typeface="Verdana" pitchFamily="34" charset="0"/>
              </a:rPr>
              <a:t>Solución</a:t>
            </a:r>
            <a:r>
              <a:rPr lang="en-US" sz="1200" dirty="0" smtClean="0">
                <a:latin typeface="Verdana" pitchFamily="34" charset="0"/>
              </a:rPr>
              <a:t> 2:</a:t>
            </a:r>
            <a:endParaRPr lang="en-US" sz="1200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sz="1200" dirty="0">
                <a:latin typeface="Verdana" pitchFamily="34" charset="0"/>
              </a:rPr>
              <a:t>(4,6)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sz="1200" dirty="0">
                <a:latin typeface="Verdana" pitchFamily="34" charset="0"/>
              </a:rPr>
              <a:t>(7.21,56.30°)</a:t>
            </a:r>
          </a:p>
        </p:txBody>
      </p:sp>
      <p:sp>
        <p:nvSpPr>
          <p:cNvPr id="7" name="6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296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296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9" name="8 Botón de acción: Inicio">
            <a:hlinkClick r:id="rId3" action="ppaction://hlinksldjump" highlightClick="1"/>
          </p:cNvPr>
          <p:cNvSpPr/>
          <p:nvPr/>
        </p:nvSpPr>
        <p:spPr>
          <a:xfrm>
            <a:off x="83820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ortar rectángulo de esquina sencilla"/>
          <p:cNvSpPr/>
          <p:nvPr/>
        </p:nvSpPr>
        <p:spPr>
          <a:xfrm>
            <a:off x="381000" y="533400"/>
            <a:ext cx="67056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Suma </a:t>
            </a:r>
            <a:r>
              <a:rPr lang="en-US" dirty="0" err="1" smtClean="0"/>
              <a:t>Gráfica</a:t>
            </a:r>
            <a:r>
              <a:rPr lang="en-US" dirty="0" smtClean="0"/>
              <a:t> de </a:t>
            </a:r>
            <a:r>
              <a:rPr lang="en-US" dirty="0" err="1" smtClean="0"/>
              <a:t>Vectores</a:t>
            </a:r>
            <a:endParaRPr lang="es-PR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12875"/>
            <a:ext cx="8229600" cy="5445125"/>
          </a:xfrm>
        </p:spPr>
        <p:txBody>
          <a:bodyPr/>
          <a:lstStyle/>
          <a:p>
            <a:pPr eaLnBrk="1" hangingPunct="1"/>
            <a:r>
              <a:rPr lang="en-US" dirty="0" err="1" smtClean="0"/>
              <a:t>Adición</a:t>
            </a:r>
            <a:r>
              <a:rPr lang="en-US" dirty="0" smtClean="0"/>
              <a:t> de </a:t>
            </a:r>
            <a:r>
              <a:rPr lang="en-US" dirty="0" err="1" smtClean="0"/>
              <a:t>vectores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gráficos</a:t>
            </a:r>
            <a:r>
              <a:rPr lang="en-US" dirty="0" smtClean="0"/>
              <a:t>:</a:t>
            </a:r>
          </a:p>
          <a:p>
            <a:pPr lvl="2" eaLnBrk="1" hangingPunct="1"/>
            <a:r>
              <a:rPr lang="en-US" dirty="0" err="1" smtClean="0"/>
              <a:t>Método</a:t>
            </a:r>
            <a:r>
              <a:rPr lang="en-US" dirty="0" smtClean="0"/>
              <a:t> de </a:t>
            </a:r>
            <a:r>
              <a:rPr lang="en-US" dirty="0" err="1" smtClean="0"/>
              <a:t>adición</a:t>
            </a:r>
            <a:r>
              <a:rPr lang="en-US" dirty="0" smtClean="0"/>
              <a:t> del </a:t>
            </a:r>
            <a:r>
              <a:rPr lang="en-US" dirty="0" err="1" smtClean="0"/>
              <a:t>triángulo</a:t>
            </a:r>
            <a:r>
              <a:rPr lang="en-US" dirty="0" smtClean="0"/>
              <a:t>:</a:t>
            </a:r>
          </a:p>
          <a:p>
            <a:pPr lvl="2" eaLnBrk="1" hangingPunct="1">
              <a:buFont typeface="Wingdings" pitchFamily="2" charset="2"/>
              <a:buNone/>
            </a:pPr>
            <a:endParaRPr lang="en-US" dirty="0" smtClean="0"/>
          </a:p>
          <a:p>
            <a:pPr lvl="3" eaLnBrk="1" hangingPunct="1"/>
            <a:r>
              <a:rPr lang="en-US" dirty="0" smtClean="0"/>
              <a:t>Para </a:t>
            </a:r>
            <a:r>
              <a:rPr lang="en-US" dirty="0" err="1" smtClean="0"/>
              <a:t>sumar</a:t>
            </a:r>
            <a:r>
              <a:rPr lang="en-US" dirty="0" smtClean="0"/>
              <a:t> el vector </a:t>
            </a:r>
            <a:r>
              <a:rPr lang="en-US" b="1" dirty="0" smtClean="0"/>
              <a:t>A</a:t>
            </a:r>
            <a:r>
              <a:rPr lang="en-US" dirty="0" smtClean="0"/>
              <a:t> al </a:t>
            </a:r>
            <a:r>
              <a:rPr lang="en-US" b="1" dirty="0" smtClean="0"/>
              <a:t>B</a:t>
            </a:r>
            <a:r>
              <a:rPr lang="en-US" dirty="0" smtClean="0"/>
              <a:t> se </a:t>
            </a:r>
            <a:r>
              <a:rPr lang="en-US" dirty="0" err="1" smtClean="0"/>
              <a:t>dibuja</a:t>
            </a:r>
            <a:r>
              <a:rPr lang="en-US" dirty="0" smtClean="0"/>
              <a:t> </a:t>
            </a:r>
            <a:r>
              <a:rPr lang="en-US" dirty="0" err="1" smtClean="0"/>
              <a:t>primero</a:t>
            </a:r>
            <a:r>
              <a:rPr lang="en-US" dirty="0" smtClean="0"/>
              <a:t> el vector </a:t>
            </a:r>
            <a:r>
              <a:rPr lang="en-US" b="1" dirty="0" smtClean="0"/>
              <a:t>A</a:t>
            </a:r>
            <a:r>
              <a:rPr lang="en-US" dirty="0" smtClean="0"/>
              <a:t> 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magnitud</a:t>
            </a:r>
            <a:r>
              <a:rPr lang="en-US" dirty="0" smtClean="0"/>
              <a:t> </a:t>
            </a:r>
            <a:r>
              <a:rPr lang="en-US" dirty="0" err="1" smtClean="0"/>
              <a:t>representada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escala</a:t>
            </a:r>
            <a:r>
              <a:rPr lang="en-US" dirty="0" smtClean="0"/>
              <a:t> </a:t>
            </a:r>
            <a:r>
              <a:rPr lang="en-US" dirty="0" err="1" smtClean="0"/>
              <a:t>conveniente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papel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gráficas</a:t>
            </a:r>
            <a:r>
              <a:rPr lang="en-US" dirty="0" smtClean="0"/>
              <a:t>, y </a:t>
            </a:r>
            <a:r>
              <a:rPr lang="en-US" dirty="0" err="1" smtClean="0"/>
              <a:t>luego</a:t>
            </a:r>
            <a:r>
              <a:rPr lang="en-US" dirty="0" smtClean="0"/>
              <a:t> se </a:t>
            </a:r>
            <a:r>
              <a:rPr lang="en-US" dirty="0" err="1" smtClean="0"/>
              <a:t>dibuja</a:t>
            </a:r>
            <a:r>
              <a:rPr lang="en-US" dirty="0" smtClean="0"/>
              <a:t> el vector B a la </a:t>
            </a:r>
            <a:r>
              <a:rPr lang="en-US" dirty="0" err="1" smtClean="0"/>
              <a:t>misma</a:t>
            </a:r>
            <a:r>
              <a:rPr lang="en-US" dirty="0" smtClean="0"/>
              <a:t> </a:t>
            </a:r>
            <a:r>
              <a:rPr lang="en-US" dirty="0" err="1" smtClean="0"/>
              <a:t>escala</a:t>
            </a:r>
            <a:r>
              <a:rPr lang="en-US" dirty="0" smtClean="0"/>
              <a:t> y 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origen</a:t>
            </a:r>
            <a:r>
              <a:rPr lang="en-US" dirty="0" smtClean="0"/>
              <a:t> </a:t>
            </a:r>
            <a:r>
              <a:rPr lang="en-US" dirty="0" err="1" smtClean="0"/>
              <a:t>comenzando</a:t>
            </a:r>
            <a:r>
              <a:rPr lang="en-US" dirty="0" smtClean="0"/>
              <a:t> en el </a:t>
            </a:r>
            <a:r>
              <a:rPr lang="en-US" dirty="0" err="1" smtClean="0"/>
              <a:t>extremo</a:t>
            </a:r>
            <a:r>
              <a:rPr lang="en-US" dirty="0" smtClean="0"/>
              <a:t> del vector </a:t>
            </a:r>
            <a:r>
              <a:rPr lang="en-US" b="1" dirty="0" smtClean="0"/>
              <a:t>A</a:t>
            </a:r>
            <a:r>
              <a:rPr lang="en-US" dirty="0" smtClean="0"/>
              <a:t>.</a:t>
            </a:r>
          </a:p>
          <a:p>
            <a:pPr lvl="3" eaLnBrk="1" hangingPunct="1">
              <a:buFont typeface="Wingdings" pitchFamily="2" charset="2"/>
              <a:buNone/>
            </a:pPr>
            <a:endParaRPr lang="en-US" dirty="0" smtClean="0"/>
          </a:p>
          <a:p>
            <a:pPr lvl="3" eaLnBrk="1" hangingPunct="1"/>
            <a:r>
              <a:rPr lang="en-US" dirty="0" smtClean="0"/>
              <a:t>El vector </a:t>
            </a:r>
            <a:r>
              <a:rPr lang="en-US" dirty="0" err="1" smtClean="0"/>
              <a:t>reultante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(</a:t>
            </a:r>
            <a:r>
              <a:rPr lang="en-US" b="1" dirty="0" smtClean="0"/>
              <a:t>R</a:t>
            </a:r>
            <a:r>
              <a:rPr lang="en-US" dirty="0" smtClean="0"/>
              <a:t> = </a:t>
            </a:r>
            <a:r>
              <a:rPr lang="en-US" b="1" dirty="0" smtClean="0"/>
              <a:t>A</a:t>
            </a:r>
            <a:r>
              <a:rPr lang="en-US" dirty="0" smtClean="0"/>
              <a:t> + </a:t>
            </a:r>
            <a:r>
              <a:rPr lang="en-US" b="1" dirty="0" smtClean="0"/>
              <a:t>B</a:t>
            </a:r>
            <a:r>
              <a:rPr lang="en-US" dirty="0" smtClean="0"/>
              <a:t>), </a:t>
            </a:r>
            <a:r>
              <a:rPr lang="en-US" dirty="0" err="1" smtClean="0"/>
              <a:t>es</a:t>
            </a:r>
            <a:r>
              <a:rPr lang="en-US" dirty="0" smtClean="0"/>
              <a:t> el vector </a:t>
            </a:r>
            <a:r>
              <a:rPr lang="en-US" dirty="0" err="1" smtClean="0"/>
              <a:t>dibujado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</a:t>
            </a:r>
            <a:r>
              <a:rPr lang="en-US" dirty="0" err="1" smtClean="0"/>
              <a:t>origen</a:t>
            </a:r>
            <a:r>
              <a:rPr lang="en-US" dirty="0" smtClean="0"/>
              <a:t> de A </a:t>
            </a:r>
            <a:r>
              <a:rPr lang="en-US" dirty="0" err="1" smtClean="0"/>
              <a:t>hasta</a:t>
            </a:r>
            <a:r>
              <a:rPr lang="en-US" dirty="0" smtClean="0"/>
              <a:t> el </a:t>
            </a:r>
            <a:r>
              <a:rPr lang="en-US" dirty="0" err="1" smtClean="0"/>
              <a:t>extremo</a:t>
            </a:r>
            <a:r>
              <a:rPr lang="en-US" dirty="0" smtClean="0"/>
              <a:t>  de </a:t>
            </a:r>
            <a:r>
              <a:rPr lang="en-US" b="1" dirty="0" smtClean="0"/>
              <a:t>B.</a:t>
            </a:r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296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296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Botón de acción: Inicio">
            <a:hlinkClick r:id="rId2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ortar rectángulo de esquina sencilla"/>
          <p:cNvSpPr/>
          <p:nvPr/>
        </p:nvSpPr>
        <p:spPr>
          <a:xfrm>
            <a:off x="2743200" y="457200"/>
            <a:ext cx="35814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4" name="3 Recortar y redondear rectángulo de esquina sencilla"/>
          <p:cNvSpPr/>
          <p:nvPr/>
        </p:nvSpPr>
        <p:spPr>
          <a:xfrm>
            <a:off x="381000" y="457200"/>
            <a:ext cx="2057400" cy="609600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43000"/>
            <a:ext cx="82296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err="1" smtClean="0">
                <a:hlinkClick r:id="rId2" action="ppaction://hlinksldjump"/>
              </a:rPr>
              <a:t>Sistema</a:t>
            </a:r>
            <a:r>
              <a:rPr lang="en-US" sz="2000" dirty="0" smtClean="0">
                <a:hlinkClick r:id="rId2" action="ppaction://hlinksldjump"/>
              </a:rPr>
              <a:t> de </a:t>
            </a:r>
            <a:r>
              <a:rPr lang="en-US" sz="2000" dirty="0" err="1" smtClean="0">
                <a:hlinkClick r:id="rId2" action="ppaction://hlinksldjump"/>
              </a:rPr>
              <a:t>coordenadas</a:t>
            </a:r>
            <a:r>
              <a:rPr lang="en-US" sz="2000" dirty="0" smtClean="0">
                <a:hlinkClick r:id="rId2" action="ppaction://hlinksldjump"/>
              </a:rPr>
              <a:t> polares y </a:t>
            </a:r>
            <a:r>
              <a:rPr lang="en-US" sz="2000" dirty="0" err="1" smtClean="0">
                <a:hlinkClick r:id="rId2" action="ppaction://hlinksldjump"/>
              </a:rPr>
              <a:t>sistema</a:t>
            </a:r>
            <a:r>
              <a:rPr lang="en-US" sz="2000" dirty="0" smtClean="0">
                <a:hlinkClick r:id="rId2" action="ppaction://hlinksldjump"/>
              </a:rPr>
              <a:t> de </a:t>
            </a:r>
            <a:r>
              <a:rPr lang="en-US" sz="2000" dirty="0" err="1" smtClean="0">
                <a:hlinkClick r:id="rId2" action="ppaction://hlinksldjump"/>
              </a:rPr>
              <a:t>coordenadas</a:t>
            </a:r>
            <a:r>
              <a:rPr lang="en-US" sz="2000" dirty="0" smtClean="0">
                <a:hlinkClick r:id="rId2" action="ppaction://hlinksldjump"/>
              </a:rPr>
              <a:t> </a:t>
            </a:r>
            <a:r>
              <a:rPr lang="en-US" sz="2000" dirty="0" err="1" smtClean="0">
                <a:hlinkClick r:id="rId2" action="ppaction://hlinksldjump"/>
              </a:rPr>
              <a:t>rectangulares</a:t>
            </a:r>
            <a:r>
              <a:rPr lang="en-US" sz="2000" dirty="0" smtClean="0">
                <a:hlinkClick r:id="rId2" action="ppaction://hlinksldjump"/>
              </a:rPr>
              <a:t> 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>
                <a:hlinkClick r:id="rId3" action="ppaction://hlinksldjump"/>
              </a:rPr>
              <a:t>Definición</a:t>
            </a:r>
            <a:r>
              <a:rPr lang="en-US" sz="2000" dirty="0" smtClean="0">
                <a:hlinkClick r:id="rId3" action="ppaction://hlinksldjump"/>
              </a:rPr>
              <a:t> vector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>
                <a:hlinkClick r:id="rId4" action="ppaction://hlinksldjump"/>
              </a:rPr>
              <a:t>Propiedades</a:t>
            </a:r>
            <a:r>
              <a:rPr lang="en-US" sz="1800" dirty="0" smtClean="0">
                <a:hlinkClick r:id="rId4" action="ppaction://hlinksldjump"/>
              </a:rPr>
              <a:t> de los </a:t>
            </a:r>
            <a:r>
              <a:rPr lang="en-US" sz="1800" dirty="0" err="1" smtClean="0">
                <a:hlinkClick r:id="rId4" action="ppaction://hlinksldjump"/>
              </a:rPr>
              <a:t>vectores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hlinkClick r:id="rId5" action="ppaction://hlinksldjump"/>
              </a:rPr>
              <a:t>Suma </a:t>
            </a:r>
            <a:r>
              <a:rPr lang="en-US" sz="2000" dirty="0" err="1" smtClean="0">
                <a:hlinkClick r:id="rId5" action="ppaction://hlinksldjump"/>
              </a:rPr>
              <a:t>gráfica</a:t>
            </a:r>
            <a:r>
              <a:rPr lang="en-US" sz="2000" dirty="0" smtClean="0">
                <a:hlinkClick r:id="rId5" action="ppaction://hlinksldjump"/>
              </a:rPr>
              <a:t> de </a:t>
            </a:r>
            <a:r>
              <a:rPr lang="en-US" sz="2000" dirty="0" err="1" smtClean="0">
                <a:hlinkClick r:id="rId5" action="ppaction://hlinksldjump"/>
              </a:rPr>
              <a:t>vectores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>
                <a:hlinkClick r:id="rId5" action="ppaction://hlinksldjump"/>
              </a:rPr>
              <a:t>Método</a:t>
            </a:r>
            <a:r>
              <a:rPr lang="en-US" sz="1800" dirty="0" smtClean="0">
                <a:hlinkClick r:id="rId5" action="ppaction://hlinksldjump"/>
              </a:rPr>
              <a:t> de </a:t>
            </a:r>
            <a:r>
              <a:rPr lang="en-US" sz="1800" dirty="0" err="1" smtClean="0">
                <a:hlinkClick r:id="rId5" action="ppaction://hlinksldjump"/>
              </a:rPr>
              <a:t>adición</a:t>
            </a:r>
            <a:r>
              <a:rPr lang="en-US" sz="1800" dirty="0" smtClean="0">
                <a:hlinkClick r:id="rId5" action="ppaction://hlinksldjump"/>
              </a:rPr>
              <a:t> del </a:t>
            </a:r>
            <a:r>
              <a:rPr lang="en-US" sz="1800" dirty="0" err="1" smtClean="0">
                <a:hlinkClick r:id="rId5" action="ppaction://hlinksldjump"/>
              </a:rPr>
              <a:t>triángulo</a:t>
            </a:r>
            <a:endParaRPr lang="en-US" sz="1800" dirty="0" smtClean="0">
              <a:hlinkClick r:id="rId5" action="ppaction://hlinksldjump"/>
            </a:endParaRPr>
          </a:p>
          <a:p>
            <a:pPr lvl="2">
              <a:lnSpc>
                <a:spcPct val="80000"/>
              </a:lnSpc>
            </a:pPr>
            <a:r>
              <a:rPr lang="en-US" sz="1600" dirty="0" err="1" smtClean="0">
                <a:hlinkClick r:id="rId5" action="ppaction://hlinksldjump"/>
              </a:rPr>
              <a:t>Teorema</a:t>
            </a:r>
            <a:r>
              <a:rPr lang="en-US" sz="1600" dirty="0" smtClean="0">
                <a:hlinkClick r:id="rId5" action="ppaction://hlinksldjump"/>
              </a:rPr>
              <a:t> de </a:t>
            </a:r>
            <a:r>
              <a:rPr lang="en-US" sz="1600" dirty="0" err="1" smtClean="0">
                <a:hlinkClick r:id="rId5" action="ppaction://hlinksldjump"/>
              </a:rPr>
              <a:t>Pitágoras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>
                <a:hlinkClick r:id="rId6" action="ppaction://hlinksldjump"/>
              </a:rPr>
              <a:t>Método</a:t>
            </a:r>
            <a:r>
              <a:rPr lang="en-US" sz="1800" dirty="0" smtClean="0">
                <a:hlinkClick r:id="rId6" action="ppaction://hlinksldjump"/>
              </a:rPr>
              <a:t> de </a:t>
            </a:r>
            <a:r>
              <a:rPr lang="en-US" sz="1800" dirty="0" err="1" smtClean="0">
                <a:hlinkClick r:id="rId6" action="ppaction://hlinksldjump"/>
              </a:rPr>
              <a:t>adición</a:t>
            </a:r>
            <a:r>
              <a:rPr lang="en-US" sz="1800" dirty="0" smtClean="0">
                <a:hlinkClick r:id="rId6" action="ppaction://hlinksldjump"/>
              </a:rPr>
              <a:t> del </a:t>
            </a:r>
            <a:r>
              <a:rPr lang="en-US" sz="1800" dirty="0" err="1" smtClean="0">
                <a:hlinkClick r:id="rId6" action="ppaction://hlinksldjump"/>
              </a:rPr>
              <a:t>paralelogramo</a:t>
            </a:r>
            <a:endParaRPr lang="en-US" sz="1800" dirty="0" smtClean="0">
              <a:hlinkClick r:id="rId6" action="ppaction://hlinksldjump"/>
            </a:endParaRPr>
          </a:p>
          <a:p>
            <a:pPr lvl="2">
              <a:lnSpc>
                <a:spcPct val="80000"/>
              </a:lnSpc>
            </a:pPr>
            <a:r>
              <a:rPr lang="en-US" sz="1600" dirty="0" err="1" smtClean="0">
                <a:hlinkClick r:id="rId6" action="ppaction://hlinksldjump"/>
              </a:rPr>
              <a:t>Ley</a:t>
            </a:r>
            <a:r>
              <a:rPr lang="en-US" sz="1600" dirty="0" smtClean="0">
                <a:hlinkClick r:id="rId6" action="ppaction://hlinksldjump"/>
              </a:rPr>
              <a:t> de </a:t>
            </a:r>
            <a:r>
              <a:rPr lang="en-US" sz="1600" dirty="0" err="1" smtClean="0">
                <a:hlinkClick r:id="rId6" action="ppaction://hlinksldjump"/>
              </a:rPr>
              <a:t>Coseno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>
                <a:hlinkClick r:id="rId7" action="ppaction://hlinksldjump"/>
              </a:rPr>
              <a:t>Adición</a:t>
            </a:r>
            <a:r>
              <a:rPr lang="en-US" sz="2000" dirty="0" smtClean="0">
                <a:hlinkClick r:id="rId7" action="ppaction://hlinksldjump"/>
              </a:rPr>
              <a:t> de </a:t>
            </a:r>
            <a:r>
              <a:rPr lang="en-US" sz="2000" dirty="0" err="1" smtClean="0">
                <a:hlinkClick r:id="rId7" action="ppaction://hlinksldjump"/>
              </a:rPr>
              <a:t>vectores</a:t>
            </a:r>
            <a:r>
              <a:rPr lang="en-US" sz="2000" dirty="0" smtClean="0">
                <a:hlinkClick r:id="rId7" action="ppaction://hlinksldjump"/>
              </a:rPr>
              <a:t> en forma rectangular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>
                <a:hlinkClick r:id="rId8" action="ppaction://hlinksldjump"/>
              </a:rPr>
              <a:t>Multiplicación</a:t>
            </a:r>
            <a:r>
              <a:rPr lang="en-US" sz="2000" dirty="0" smtClean="0">
                <a:hlinkClick r:id="rId8" action="ppaction://hlinksldjump"/>
              </a:rPr>
              <a:t> de </a:t>
            </a:r>
            <a:r>
              <a:rPr lang="en-US" sz="2000" dirty="0" err="1" smtClean="0">
                <a:hlinkClick r:id="rId8" action="ppaction://hlinksldjump"/>
              </a:rPr>
              <a:t>una</a:t>
            </a:r>
            <a:r>
              <a:rPr lang="en-US" sz="2000" dirty="0" smtClean="0">
                <a:hlinkClick r:id="rId8" action="ppaction://hlinksldjump"/>
              </a:rPr>
              <a:t> </a:t>
            </a:r>
            <a:r>
              <a:rPr lang="en-US" sz="2000" dirty="0" err="1" smtClean="0">
                <a:hlinkClick r:id="rId8" action="ppaction://hlinksldjump"/>
              </a:rPr>
              <a:t>cantidad</a:t>
            </a:r>
            <a:r>
              <a:rPr lang="en-US" sz="2000" dirty="0" smtClean="0">
                <a:hlinkClick r:id="rId8" action="ppaction://hlinksldjump"/>
              </a:rPr>
              <a:t> </a:t>
            </a:r>
            <a:r>
              <a:rPr lang="en-US" sz="2000" dirty="0" err="1" smtClean="0">
                <a:hlinkClick r:id="rId8" action="ppaction://hlinksldjump"/>
              </a:rPr>
              <a:t>vectorial</a:t>
            </a:r>
            <a:r>
              <a:rPr lang="en-US" sz="2000" dirty="0" smtClean="0">
                <a:hlinkClick r:id="rId8" action="ppaction://hlinksldjump"/>
              </a:rPr>
              <a:t> </a:t>
            </a:r>
            <a:r>
              <a:rPr lang="en-US" sz="2000" dirty="0" err="1" smtClean="0">
                <a:hlinkClick r:id="rId8" action="ppaction://hlinksldjump"/>
              </a:rPr>
              <a:t>por</a:t>
            </a:r>
            <a:r>
              <a:rPr lang="en-US" sz="2000" dirty="0" smtClean="0">
                <a:hlinkClick r:id="rId8" action="ppaction://hlinksldjump"/>
              </a:rPr>
              <a:t> </a:t>
            </a:r>
            <a:r>
              <a:rPr lang="en-US" sz="2000" dirty="0" err="1" smtClean="0">
                <a:hlinkClick r:id="rId8" action="ppaction://hlinksldjump"/>
              </a:rPr>
              <a:t>una</a:t>
            </a:r>
            <a:r>
              <a:rPr lang="en-US" sz="2000" dirty="0" smtClean="0">
                <a:hlinkClick r:id="rId8" action="ppaction://hlinksldjump"/>
              </a:rPr>
              <a:t> </a:t>
            </a:r>
            <a:r>
              <a:rPr lang="en-US" sz="2000" dirty="0" err="1" smtClean="0">
                <a:hlinkClick r:id="rId8" action="ppaction://hlinksldjump"/>
              </a:rPr>
              <a:t>cantidad</a:t>
            </a:r>
            <a:r>
              <a:rPr lang="en-US" sz="2000" dirty="0" smtClean="0">
                <a:hlinkClick r:id="rId8" action="ppaction://hlinksldjump"/>
              </a:rPr>
              <a:t> </a:t>
            </a:r>
            <a:r>
              <a:rPr lang="en-US" sz="2000" dirty="0" err="1" smtClean="0">
                <a:hlinkClick r:id="rId8" action="ppaction://hlinksldjump"/>
              </a:rPr>
              <a:t>escalar</a:t>
            </a:r>
            <a:r>
              <a:rPr lang="en-US" sz="2000" dirty="0" smtClean="0">
                <a:hlinkClick r:id="rId8" action="ppaction://hlinksldjump"/>
              </a:rPr>
              <a:t>. 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>
                <a:hlinkClick r:id="rId9" action="ppaction://hlinksldjump"/>
              </a:rPr>
              <a:t>Aplicación</a:t>
            </a:r>
            <a:r>
              <a:rPr lang="en-US" sz="2000" dirty="0" smtClean="0">
                <a:hlinkClick r:id="rId9" action="ppaction://hlinksldjump"/>
              </a:rPr>
              <a:t> en la </a:t>
            </a:r>
            <a:r>
              <a:rPr lang="en-US" sz="2000" dirty="0" err="1" smtClean="0">
                <a:hlinkClick r:id="rId9" action="ppaction://hlinksldjump"/>
              </a:rPr>
              <a:t>suma</a:t>
            </a:r>
            <a:r>
              <a:rPr lang="en-US" sz="2000" dirty="0" smtClean="0">
                <a:hlinkClick r:id="rId9" action="ppaction://hlinksldjump"/>
              </a:rPr>
              <a:t> de </a:t>
            </a:r>
            <a:r>
              <a:rPr lang="en-US" sz="2000" dirty="0" err="1" smtClean="0">
                <a:hlinkClick r:id="rId9" action="ppaction://hlinksldjump"/>
              </a:rPr>
              <a:t>vectores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>
                <a:hlinkClick r:id="rId10" action="ppaction://hlinksldjump"/>
              </a:rPr>
              <a:t>Componentes</a:t>
            </a:r>
            <a:r>
              <a:rPr lang="en-US" sz="2000" dirty="0" smtClean="0">
                <a:hlinkClick r:id="rId10" action="ppaction://hlinksldjump"/>
              </a:rPr>
              <a:t> de un Vector y Vector </a:t>
            </a:r>
            <a:r>
              <a:rPr lang="en-US" sz="2000" dirty="0" err="1" smtClean="0">
                <a:hlinkClick r:id="rId10" action="ppaction://hlinksldjump"/>
              </a:rPr>
              <a:t>unitario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>
                <a:hlinkClick r:id="rId11" action="ppaction://hlinksldjump"/>
              </a:rPr>
              <a:t>Solucionario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>
                <a:hlinkClick r:id="rId12" action="ppaction://hlinksldjump"/>
              </a:rPr>
              <a:t>Anejo</a:t>
            </a:r>
            <a:r>
              <a:rPr lang="en-US" sz="2000" dirty="0" smtClean="0">
                <a:hlinkClick r:id="rId12" action="ppaction://hlinksldjump"/>
              </a:rPr>
              <a:t> </a:t>
            </a:r>
            <a:r>
              <a:rPr lang="en-US" sz="2000" dirty="0" err="1" smtClean="0">
                <a:hlinkClick r:id="rId12" action="ppaction://hlinksldjump"/>
              </a:rPr>
              <a:t>Estándares</a:t>
            </a:r>
            <a:r>
              <a:rPr lang="en-US" sz="2000" dirty="0" smtClean="0">
                <a:hlinkClick r:id="rId12" action="ppaction://hlinksldjump"/>
              </a:rPr>
              <a:t> de </a:t>
            </a:r>
            <a:r>
              <a:rPr lang="en-US" sz="2000" dirty="0" err="1" smtClean="0">
                <a:hlinkClick r:id="rId12" action="ppaction://hlinksldjump"/>
              </a:rPr>
              <a:t>Matemáticas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>
                <a:hlinkClick r:id="rId13" action="ppaction://hlinksldjump"/>
              </a:rPr>
              <a:t>Acceder</a:t>
            </a:r>
            <a:r>
              <a:rPr lang="en-US" sz="2000" dirty="0" smtClean="0">
                <a:hlinkClick r:id="rId13" action="ppaction://hlinksldjump"/>
              </a:rPr>
              <a:t> a Website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PR" sz="2800" dirty="0" smtClean="0">
                <a:solidFill>
                  <a:schemeClr val="tx2"/>
                </a:solidFill>
                <a:latin typeface="Verdana" pitchFamily="34" charset="0"/>
                <a:hlinkClick r:id="rId14" action="ppaction://hlinksldjump"/>
              </a:rPr>
              <a:t>Objetivos</a:t>
            </a:r>
            <a:r>
              <a:rPr lang="es-PR" sz="2800" dirty="0" smtClean="0">
                <a:solidFill>
                  <a:schemeClr val="tx2"/>
                </a:solidFill>
                <a:latin typeface="Verdana" pitchFamily="34" charset="0"/>
              </a:rPr>
              <a:t>  &amp; Desglose </a:t>
            </a:r>
            <a:r>
              <a:rPr lang="es-PR" sz="2800" dirty="0">
                <a:solidFill>
                  <a:schemeClr val="tx2"/>
                </a:solidFill>
                <a:latin typeface="Verdana" pitchFamily="34" charset="0"/>
              </a:rPr>
              <a:t>de </a:t>
            </a:r>
            <a:r>
              <a:rPr lang="es-PR" sz="2800" dirty="0" smtClean="0">
                <a:solidFill>
                  <a:schemeClr val="tx2"/>
                </a:solidFill>
                <a:latin typeface="Verdana" pitchFamily="34" charset="0"/>
              </a:rPr>
              <a:t>Temas</a:t>
            </a:r>
            <a:endParaRPr lang="es-PR" sz="28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382000" y="6400800"/>
            <a:ext cx="457200" cy="280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382000" y="6096000"/>
            <a:ext cx="457200" cy="280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rectángulo de esquina sencilla"/>
          <p:cNvSpPr/>
          <p:nvPr/>
        </p:nvSpPr>
        <p:spPr>
          <a:xfrm>
            <a:off x="381000" y="533400"/>
            <a:ext cx="23622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5602" name="Oval 5"/>
          <p:cNvSpPr>
            <a:spLocks noChangeArrowheads="1"/>
          </p:cNvSpPr>
          <p:nvPr/>
        </p:nvSpPr>
        <p:spPr bwMode="auto">
          <a:xfrm>
            <a:off x="1447800" y="6172200"/>
            <a:ext cx="57912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R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Ejemplo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Si se </a:t>
            </a:r>
            <a:r>
              <a:rPr lang="en-US" sz="2400" dirty="0" err="1" smtClean="0"/>
              <a:t>camina</a:t>
            </a:r>
            <a:r>
              <a:rPr lang="en-US" sz="2400" dirty="0" smtClean="0"/>
              <a:t> 3.0m </a:t>
            </a:r>
            <a:r>
              <a:rPr lang="en-US" sz="2400" dirty="0" err="1" smtClean="0"/>
              <a:t>hacia</a:t>
            </a:r>
            <a:r>
              <a:rPr lang="en-US" sz="2400" dirty="0" smtClean="0"/>
              <a:t> el </a:t>
            </a:r>
            <a:r>
              <a:rPr lang="en-US" sz="2400" dirty="0" err="1" smtClean="0"/>
              <a:t>este</a:t>
            </a:r>
            <a:r>
              <a:rPr lang="en-US" sz="2400" dirty="0" smtClean="0"/>
              <a:t> y </a:t>
            </a:r>
            <a:r>
              <a:rPr lang="en-US" sz="2400" dirty="0" err="1" smtClean="0"/>
              <a:t>luego</a:t>
            </a:r>
            <a:r>
              <a:rPr lang="en-US" sz="2400" dirty="0" smtClean="0"/>
              <a:t> 4.0m </a:t>
            </a:r>
            <a:r>
              <a:rPr lang="en-US" sz="2400" dirty="0" err="1" smtClean="0"/>
              <a:t>hacia</a:t>
            </a:r>
            <a:r>
              <a:rPr lang="en-US" sz="2400" dirty="0" smtClean="0"/>
              <a:t> el </a:t>
            </a:r>
            <a:r>
              <a:rPr lang="en-US" sz="2400" dirty="0" err="1" smtClean="0"/>
              <a:t>norte</a:t>
            </a:r>
            <a:r>
              <a:rPr lang="en-US" sz="2400" dirty="0" smtClean="0"/>
              <a:t>, determine el </a:t>
            </a:r>
            <a:r>
              <a:rPr lang="en-US" sz="2400" dirty="0" err="1" smtClean="0"/>
              <a:t>desplazamiento</a:t>
            </a:r>
            <a:r>
              <a:rPr lang="en-US" sz="2400" dirty="0" smtClean="0"/>
              <a:t> total de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movimiento</a:t>
            </a:r>
            <a:r>
              <a:rPr lang="en-US" sz="2400" dirty="0" smtClean="0"/>
              <a:t>.</a:t>
            </a:r>
          </a:p>
          <a:p>
            <a:pPr lvl="1" eaLnBrk="1" hangingPunct="1"/>
            <a:r>
              <a:rPr lang="en-US" sz="2000" dirty="0" err="1" smtClean="0"/>
              <a:t>Utilice</a:t>
            </a:r>
            <a:r>
              <a:rPr lang="en-US" sz="2000" dirty="0" smtClean="0"/>
              <a:t> </a:t>
            </a:r>
            <a:r>
              <a:rPr lang="en-US" sz="2000" dirty="0" err="1" smtClean="0"/>
              <a:t>papel</a:t>
            </a:r>
            <a:r>
              <a:rPr lang="en-US" sz="2000" dirty="0" smtClean="0"/>
              <a:t> de </a:t>
            </a:r>
            <a:r>
              <a:rPr lang="en-US" sz="2000" dirty="0" err="1" smtClean="0"/>
              <a:t>gráfica</a:t>
            </a:r>
            <a:r>
              <a:rPr lang="en-US" sz="2000" dirty="0" smtClean="0"/>
              <a:t>.</a:t>
            </a:r>
          </a:p>
          <a:p>
            <a:pPr lvl="1" eaLnBrk="1" hangingPunct="1"/>
            <a:r>
              <a:rPr lang="en-US" sz="2000" dirty="0" smtClean="0"/>
              <a:t>Determine la </a:t>
            </a:r>
            <a:r>
              <a:rPr lang="en-US" sz="2000" dirty="0" err="1" smtClean="0"/>
              <a:t>escala</a:t>
            </a:r>
            <a:r>
              <a:rPr lang="en-US" sz="2000" dirty="0" smtClean="0"/>
              <a:t> (</a:t>
            </a:r>
            <a:r>
              <a:rPr lang="en-US" sz="2000" dirty="0" err="1" smtClean="0"/>
              <a:t>Ejemplo</a:t>
            </a:r>
            <a:r>
              <a:rPr lang="en-US" sz="2000" dirty="0" smtClean="0"/>
              <a:t>: 1m </a:t>
            </a:r>
            <a:r>
              <a:rPr lang="en-US" sz="2000" dirty="0" err="1" smtClean="0"/>
              <a:t>equivale</a:t>
            </a:r>
            <a:r>
              <a:rPr lang="en-US" sz="2000" dirty="0" smtClean="0"/>
              <a:t> a 1 cm en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escala</a:t>
            </a:r>
            <a:r>
              <a:rPr lang="en-US" sz="2000" dirty="0" smtClean="0"/>
              <a:t>)</a:t>
            </a:r>
          </a:p>
          <a:p>
            <a:pPr lvl="1" eaLnBrk="1" hangingPunct="1"/>
            <a:r>
              <a:rPr lang="en-US" sz="2000" dirty="0" err="1" smtClean="0"/>
              <a:t>Dibuje</a:t>
            </a:r>
            <a:r>
              <a:rPr lang="en-US" sz="2000" dirty="0" smtClean="0"/>
              <a:t> </a:t>
            </a:r>
            <a:r>
              <a:rPr lang="en-US" sz="2000" dirty="0" err="1" smtClean="0"/>
              <a:t>sus</a:t>
            </a:r>
            <a:r>
              <a:rPr lang="en-US" sz="2000" dirty="0" smtClean="0"/>
              <a:t> </a:t>
            </a:r>
            <a:r>
              <a:rPr lang="en-US" sz="2000" dirty="0" err="1" smtClean="0"/>
              <a:t>vectores</a:t>
            </a:r>
            <a:r>
              <a:rPr lang="en-US" sz="2000" dirty="0" smtClean="0"/>
              <a:t> </a:t>
            </a:r>
            <a:r>
              <a:rPr lang="en-US" sz="2000" dirty="0" err="1" smtClean="0"/>
              <a:t>considerando</a:t>
            </a:r>
            <a:r>
              <a:rPr lang="en-US" sz="2000" dirty="0" smtClean="0"/>
              <a:t> la </a:t>
            </a:r>
            <a:r>
              <a:rPr lang="en-US" sz="2000" dirty="0" err="1" smtClean="0"/>
              <a:t>dirección</a:t>
            </a:r>
            <a:r>
              <a:rPr lang="en-US" sz="2000" dirty="0" smtClean="0"/>
              <a:t> </a:t>
            </a:r>
            <a:r>
              <a:rPr lang="en-US" sz="2000" dirty="0" err="1" smtClean="0"/>
              <a:t>establecida</a:t>
            </a:r>
            <a:r>
              <a:rPr lang="en-US" sz="2000" dirty="0" smtClean="0"/>
              <a:t>.</a:t>
            </a:r>
          </a:p>
          <a:p>
            <a:pPr lvl="1" eaLnBrk="1" hangingPunct="1"/>
            <a:r>
              <a:rPr lang="en-US" sz="2000" dirty="0" smtClean="0"/>
              <a:t>Trace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línea</a:t>
            </a:r>
            <a:r>
              <a:rPr lang="en-US" sz="2000" dirty="0" smtClean="0"/>
              <a:t> de </a:t>
            </a:r>
            <a:r>
              <a:rPr lang="en-US" sz="2000" dirty="0" err="1" smtClean="0"/>
              <a:t>flecha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conecte</a:t>
            </a:r>
            <a:r>
              <a:rPr lang="en-US" sz="2000" dirty="0" smtClean="0"/>
              <a:t> el </a:t>
            </a:r>
            <a:r>
              <a:rPr lang="en-US" sz="2000" dirty="0" err="1" smtClean="0"/>
              <a:t>punto</a:t>
            </a:r>
            <a:r>
              <a:rPr lang="en-US" sz="2000" dirty="0" smtClean="0"/>
              <a:t> de </a:t>
            </a:r>
            <a:r>
              <a:rPr lang="en-US" sz="2000" dirty="0" err="1" smtClean="0"/>
              <a:t>inicio</a:t>
            </a:r>
            <a:r>
              <a:rPr lang="en-US" sz="2000" dirty="0" smtClean="0"/>
              <a:t> de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movimiento</a:t>
            </a:r>
            <a:r>
              <a:rPr lang="en-US" sz="2000" dirty="0" smtClean="0"/>
              <a:t> con el </a:t>
            </a:r>
            <a:r>
              <a:rPr lang="en-US" sz="2000" dirty="0" err="1" smtClean="0"/>
              <a:t>punto</a:t>
            </a:r>
            <a:r>
              <a:rPr lang="en-US" sz="2000" dirty="0" smtClean="0"/>
              <a:t> final. </a:t>
            </a:r>
          </a:p>
          <a:p>
            <a:pPr lvl="1" eaLnBrk="1" hangingPunct="1"/>
            <a:r>
              <a:rPr lang="en-US" sz="2000" dirty="0" err="1" smtClean="0"/>
              <a:t>Medir</a:t>
            </a:r>
            <a:r>
              <a:rPr lang="en-US" sz="2000" dirty="0" smtClean="0"/>
              <a:t> la </a:t>
            </a:r>
            <a:r>
              <a:rPr lang="en-US" sz="2000" dirty="0" err="1" smtClean="0"/>
              <a:t>longitud</a:t>
            </a:r>
            <a:r>
              <a:rPr lang="en-US" sz="2000" dirty="0" smtClean="0"/>
              <a:t> del  vector </a:t>
            </a:r>
            <a:r>
              <a:rPr lang="en-US" sz="2000" dirty="0" err="1" smtClean="0"/>
              <a:t>resultante</a:t>
            </a:r>
            <a:r>
              <a:rPr lang="en-US" sz="2000" dirty="0" smtClean="0"/>
              <a:t>.</a:t>
            </a:r>
          </a:p>
          <a:p>
            <a:pPr lvl="1" eaLnBrk="1" hangingPunct="1"/>
            <a:r>
              <a:rPr lang="en-US" sz="2000" dirty="0" err="1" smtClean="0"/>
              <a:t>Corrobore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resultado</a:t>
            </a:r>
            <a:r>
              <a:rPr lang="en-US" sz="2000" dirty="0" smtClean="0"/>
              <a:t> </a:t>
            </a:r>
            <a:r>
              <a:rPr lang="en-US" sz="2000" dirty="0" err="1" smtClean="0"/>
              <a:t>algebraicamente</a:t>
            </a:r>
            <a:r>
              <a:rPr lang="en-US" sz="2000" dirty="0" smtClean="0"/>
              <a:t>.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752600" y="62484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¿</a:t>
            </a:r>
            <a:r>
              <a:rPr lang="en-US" dirty="0" err="1">
                <a:solidFill>
                  <a:schemeClr val="accent3"/>
                </a:solidFill>
                <a:latin typeface="Verdana" pitchFamily="34" charset="0"/>
              </a:rPr>
              <a:t>Cuál</a:t>
            </a: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Verdana" pitchFamily="34" charset="0"/>
              </a:rPr>
              <a:t>es</a:t>
            </a: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 el </a:t>
            </a:r>
            <a:r>
              <a:rPr lang="en-US" dirty="0" err="1">
                <a:solidFill>
                  <a:schemeClr val="accent3"/>
                </a:solidFill>
                <a:latin typeface="Verdana" pitchFamily="34" charset="0"/>
              </a:rPr>
              <a:t>sentido</a:t>
            </a: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 del </a:t>
            </a:r>
            <a:r>
              <a:rPr lang="en-US" dirty="0" err="1">
                <a:solidFill>
                  <a:schemeClr val="accent3"/>
                </a:solidFill>
                <a:latin typeface="Verdana" pitchFamily="34" charset="0"/>
              </a:rPr>
              <a:t>desplazamiento</a:t>
            </a: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296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7" name="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296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8" name="7 Botón de acción: Inicio">
            <a:hlinkClick r:id="rId2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PR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PR" smtClean="0"/>
          </a:p>
        </p:txBody>
      </p:sp>
      <p:pic>
        <p:nvPicPr>
          <p:cNvPr id="26628" name="Picture 4" descr="IMG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9600"/>
            <a:ext cx="9144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914400" y="5638800"/>
            <a:ext cx="2667000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 flipV="1">
            <a:off x="3505200" y="1371600"/>
            <a:ext cx="76200" cy="42672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s-PR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V="1">
            <a:off x="914400" y="1371600"/>
            <a:ext cx="2590800" cy="426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2209800" y="5791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Verdana" pitchFamily="34" charset="0"/>
              </a:rPr>
              <a:t>3m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810000" y="3505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Verdana" pitchFamily="34" charset="0"/>
              </a:rPr>
              <a:t>4m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1371600" y="2895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r</a:t>
            </a:r>
          </a:p>
        </p:txBody>
      </p:sp>
      <p:sp>
        <p:nvSpPr>
          <p:cNvPr id="26635" name="Rectangle 13"/>
          <p:cNvSpPr>
            <a:spLocks noChangeArrowheads="1"/>
          </p:cNvSpPr>
          <p:nvPr/>
        </p:nvSpPr>
        <p:spPr bwMode="auto">
          <a:xfrm>
            <a:off x="609600" y="3048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>
                <a:latin typeface="Verdana" pitchFamily="34" charset="0"/>
              </a:rPr>
              <a:t>A = 3m    B= 4m     R= ?</a:t>
            </a:r>
          </a:p>
        </p:txBody>
      </p:sp>
      <p:sp>
        <p:nvSpPr>
          <p:cNvPr id="26636" name="Oval 15"/>
          <p:cNvSpPr>
            <a:spLocks noChangeArrowheads="1"/>
          </p:cNvSpPr>
          <p:nvPr/>
        </p:nvSpPr>
        <p:spPr bwMode="auto">
          <a:xfrm>
            <a:off x="4419600" y="381000"/>
            <a:ext cx="3048000" cy="2514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R"/>
          </a:p>
        </p:txBody>
      </p:sp>
      <p:sp>
        <p:nvSpPr>
          <p:cNvPr id="26637" name="Text Box 14"/>
          <p:cNvSpPr txBox="1">
            <a:spLocks noChangeArrowheads="1"/>
          </p:cNvSpPr>
          <p:nvPr/>
        </p:nvSpPr>
        <p:spPr bwMode="auto">
          <a:xfrm>
            <a:off x="4953000" y="990600"/>
            <a:ext cx="2209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Represente los vectores A y B en el papel de gráfica.</a:t>
            </a:r>
          </a:p>
        </p:txBody>
      </p:sp>
      <p:sp>
        <p:nvSpPr>
          <p:cNvPr id="26638" name="Text Box 16"/>
          <p:cNvSpPr txBox="1">
            <a:spLocks noChangeArrowheads="1"/>
          </p:cNvSpPr>
          <p:nvPr/>
        </p:nvSpPr>
        <p:spPr bwMode="auto">
          <a:xfrm>
            <a:off x="533400" y="7620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Escala: 2cm representan 1m</a:t>
            </a:r>
          </a:p>
        </p:txBody>
      </p:sp>
      <p:sp>
        <p:nvSpPr>
          <p:cNvPr id="26639" name="Text Box 17"/>
          <p:cNvSpPr txBox="1">
            <a:spLocks noChangeArrowheads="1"/>
          </p:cNvSpPr>
          <p:nvPr/>
        </p:nvSpPr>
        <p:spPr bwMode="auto">
          <a:xfrm>
            <a:off x="5105400" y="4114800"/>
            <a:ext cx="2743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Suma de vectores: Caminar primero 3.0 m hacia el este y luego 4.0 m hacia el norte lo deja en </a:t>
            </a:r>
            <a:r>
              <a:rPr lang="en-US" b="1">
                <a:latin typeface="Verdana" pitchFamily="34" charset="0"/>
              </a:rPr>
              <a:t>R</a:t>
            </a:r>
            <a:r>
              <a:rPr lang="en-US">
                <a:latin typeface="Verdana" pitchFamily="34" charset="0"/>
              </a:rPr>
              <a:t> = 5.0m de su punto de partida.</a:t>
            </a:r>
          </a:p>
        </p:txBody>
      </p:sp>
      <p:sp>
        <p:nvSpPr>
          <p:cNvPr id="16" name="1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296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7" name="16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29600" y="59436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8" name="17 Botón de acción: Inicio">
            <a:hlinkClick r:id="rId3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ortar rectángulo de esquina sencilla"/>
          <p:cNvSpPr/>
          <p:nvPr/>
        </p:nvSpPr>
        <p:spPr>
          <a:xfrm>
            <a:off x="381000" y="533400"/>
            <a:ext cx="23622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Solución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A = 3m    B= 4m     R= ?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914400" y="3886200"/>
            <a:ext cx="1143000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2057400" y="2362200"/>
            <a:ext cx="0" cy="15240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V="1">
            <a:off x="914400" y="2362200"/>
            <a:ext cx="1143000" cy="1524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066800" y="418306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3m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209800" y="3124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4m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09600" y="2895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5m</a:t>
            </a:r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3505200" y="2590800"/>
            <a:ext cx="22098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Teorema de Pitágoras:</a:t>
            </a:r>
          </a:p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r</a:t>
            </a:r>
            <a:r>
              <a:rPr lang="en-US" baseline="30000">
                <a:latin typeface="Verdana" pitchFamily="34" charset="0"/>
              </a:rPr>
              <a:t>2</a:t>
            </a:r>
            <a:r>
              <a:rPr lang="en-US">
                <a:latin typeface="Verdana" pitchFamily="34" charset="0"/>
              </a:rPr>
              <a:t> = x</a:t>
            </a:r>
            <a:r>
              <a:rPr lang="en-US" baseline="30000">
                <a:latin typeface="Verdana" pitchFamily="34" charset="0"/>
              </a:rPr>
              <a:t>2</a:t>
            </a:r>
            <a:r>
              <a:rPr lang="en-US">
                <a:latin typeface="Verdana" pitchFamily="34" charset="0"/>
              </a:rPr>
              <a:t> + y</a:t>
            </a:r>
            <a:r>
              <a:rPr lang="en-US" baseline="30000">
                <a:latin typeface="Verdana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r</a:t>
            </a:r>
            <a:r>
              <a:rPr lang="en-US" baseline="30000">
                <a:latin typeface="Verdana" pitchFamily="34" charset="0"/>
              </a:rPr>
              <a:t>2</a:t>
            </a:r>
            <a:r>
              <a:rPr lang="en-US">
                <a:latin typeface="Verdana" pitchFamily="34" charset="0"/>
              </a:rPr>
              <a:t> = (3)</a:t>
            </a:r>
            <a:r>
              <a:rPr lang="en-US" baseline="30000">
                <a:latin typeface="Verdana" pitchFamily="34" charset="0"/>
              </a:rPr>
              <a:t>2 </a:t>
            </a:r>
            <a:r>
              <a:rPr lang="en-US">
                <a:latin typeface="Verdana" pitchFamily="34" charset="0"/>
              </a:rPr>
              <a:t>+ (4)</a:t>
            </a:r>
            <a:r>
              <a:rPr lang="en-US" baseline="30000">
                <a:latin typeface="Verdana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r = √25</a:t>
            </a:r>
          </a:p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r = 5</a:t>
            </a:r>
          </a:p>
          <a:p>
            <a:pPr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6553200" y="2819400"/>
            <a:ext cx="1905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Sentido:</a:t>
            </a:r>
          </a:p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Tan</a:t>
            </a:r>
            <a:r>
              <a:rPr lang="en-US" baseline="30000">
                <a:latin typeface="Verdana" pitchFamily="34" charset="0"/>
              </a:rPr>
              <a:t>-1</a:t>
            </a:r>
            <a:r>
              <a:rPr lang="en-US">
                <a:latin typeface="Verdana" pitchFamily="34" charset="0"/>
              </a:rPr>
              <a:t>(y/x)=</a:t>
            </a:r>
            <a:endParaRPr lang="en-US" baseline="3000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Tan</a:t>
            </a:r>
            <a:r>
              <a:rPr lang="en-US" baseline="30000">
                <a:latin typeface="Verdana" pitchFamily="34" charset="0"/>
              </a:rPr>
              <a:t>-1</a:t>
            </a:r>
            <a:r>
              <a:rPr lang="en-US">
                <a:latin typeface="Verdana" pitchFamily="34" charset="0"/>
              </a:rPr>
              <a:t>(4/3) = 53.13°NE</a:t>
            </a:r>
          </a:p>
        </p:txBody>
      </p:sp>
      <p:sp>
        <p:nvSpPr>
          <p:cNvPr id="27660" name="Freeform 13"/>
          <p:cNvSpPr>
            <a:spLocks/>
          </p:cNvSpPr>
          <p:nvPr/>
        </p:nvSpPr>
        <p:spPr bwMode="auto">
          <a:xfrm>
            <a:off x="1066800" y="3657600"/>
            <a:ext cx="152400" cy="228600"/>
          </a:xfrm>
          <a:custGeom>
            <a:avLst/>
            <a:gdLst>
              <a:gd name="T0" fmla="*/ 241935022 w 96"/>
              <a:gd name="T1" fmla="*/ 362902445 h 144"/>
              <a:gd name="T2" fmla="*/ 0 w 96"/>
              <a:gd name="T3" fmla="*/ 0 h 144"/>
              <a:gd name="T4" fmla="*/ 0 60000 65536"/>
              <a:gd name="T5" fmla="*/ 0 60000 65536"/>
              <a:gd name="T6" fmla="*/ 0 w 96"/>
              <a:gd name="T7" fmla="*/ 0 h 144"/>
              <a:gd name="T8" fmla="*/ 96 w 96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144">
                <a:moveTo>
                  <a:pt x="96" y="144"/>
                </a:moveTo>
                <a:cubicBezTo>
                  <a:pt x="56" y="84"/>
                  <a:pt x="16" y="2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R"/>
          </a:p>
        </p:txBody>
      </p:sp>
      <p:sp>
        <p:nvSpPr>
          <p:cNvPr id="13" name="12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29600" y="59436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296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5" name="14 Botón de acción: Inicio">
            <a:hlinkClick r:id="rId2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ortar rectángulo de esquina sencilla"/>
          <p:cNvSpPr/>
          <p:nvPr/>
        </p:nvSpPr>
        <p:spPr>
          <a:xfrm>
            <a:off x="381000" y="533400"/>
            <a:ext cx="23622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Práctica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dirty="0" smtClean="0"/>
              <a:t>6. Un comprador </a:t>
            </a:r>
            <a:r>
              <a:rPr lang="en-US" dirty="0" err="1" smtClean="0"/>
              <a:t>camina</a:t>
            </a:r>
            <a:r>
              <a:rPr lang="en-US" dirty="0" smtClean="0"/>
              <a:t> 250m </a:t>
            </a:r>
            <a:r>
              <a:rPr lang="en-US" dirty="0" err="1" smtClean="0"/>
              <a:t>desde</a:t>
            </a:r>
            <a:r>
              <a:rPr lang="en-US" dirty="0" smtClean="0"/>
              <a:t> la </a:t>
            </a:r>
            <a:r>
              <a:rPr lang="en-US" dirty="0" err="1" smtClean="0"/>
              <a:t>puerta</a:t>
            </a:r>
            <a:r>
              <a:rPr lang="en-US" dirty="0" smtClean="0"/>
              <a:t> del </a:t>
            </a:r>
            <a:r>
              <a:rPr lang="en-US" dirty="0" err="1" smtClean="0"/>
              <a:t>centro</a:t>
            </a:r>
            <a:r>
              <a:rPr lang="en-US" dirty="0" smtClean="0"/>
              <a:t> </a:t>
            </a:r>
            <a:r>
              <a:rPr lang="en-US" dirty="0" err="1" smtClean="0"/>
              <a:t>comercial</a:t>
            </a:r>
            <a:r>
              <a:rPr lang="en-US" dirty="0" smtClean="0"/>
              <a:t> </a:t>
            </a:r>
            <a:r>
              <a:rPr lang="en-US" dirty="0" err="1" smtClean="0"/>
              <a:t>hasta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automóvil</a:t>
            </a:r>
            <a:r>
              <a:rPr lang="en-US" dirty="0" smtClean="0"/>
              <a:t> </a:t>
            </a:r>
            <a:r>
              <a:rPr lang="en-US" dirty="0" err="1" smtClean="0"/>
              <a:t>estacionado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fila</a:t>
            </a:r>
            <a:r>
              <a:rPr lang="en-US" dirty="0" smtClean="0"/>
              <a:t>, </a:t>
            </a:r>
            <a:r>
              <a:rPr lang="en-US" dirty="0" err="1" smtClean="0"/>
              <a:t>luego</a:t>
            </a:r>
            <a:r>
              <a:rPr lang="en-US" dirty="0" smtClean="0"/>
              <a:t> </a:t>
            </a:r>
            <a:r>
              <a:rPr lang="en-US" dirty="0" err="1" smtClean="0"/>
              <a:t>gira</a:t>
            </a:r>
            <a:r>
              <a:rPr lang="en-US" dirty="0" smtClean="0"/>
              <a:t> 90° a la </a:t>
            </a:r>
            <a:r>
              <a:rPr lang="en-US" dirty="0" err="1" smtClean="0"/>
              <a:t>derecha</a:t>
            </a:r>
            <a:r>
              <a:rPr lang="en-US" dirty="0" smtClean="0"/>
              <a:t> y </a:t>
            </a:r>
            <a:r>
              <a:rPr lang="en-US" dirty="0" err="1" smtClean="0"/>
              <a:t>camina</a:t>
            </a:r>
            <a:r>
              <a:rPr lang="en-US" dirty="0" smtClean="0"/>
              <a:t> </a:t>
            </a:r>
            <a:r>
              <a:rPr lang="en-US" dirty="0" err="1" smtClean="0"/>
              <a:t>otros</a:t>
            </a:r>
            <a:r>
              <a:rPr lang="en-US" dirty="0" smtClean="0"/>
              <a:t> 60m. 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magnitud</a:t>
            </a:r>
            <a:r>
              <a:rPr lang="en-US" dirty="0" smtClean="0"/>
              <a:t> del </a:t>
            </a:r>
            <a:r>
              <a:rPr lang="en-US" dirty="0" err="1" smtClean="0"/>
              <a:t>desplazamiento</a:t>
            </a:r>
            <a:r>
              <a:rPr lang="en-US" dirty="0" smtClean="0"/>
              <a:t> del comprador </a:t>
            </a:r>
            <a:r>
              <a:rPr lang="en-US" dirty="0" err="1" smtClean="0"/>
              <a:t>desde</a:t>
            </a:r>
            <a:r>
              <a:rPr lang="en-US" dirty="0" smtClean="0"/>
              <a:t> la </a:t>
            </a:r>
            <a:r>
              <a:rPr lang="en-US" dirty="0" err="1" smtClean="0"/>
              <a:t>puerta</a:t>
            </a:r>
            <a:r>
              <a:rPr lang="en-US" dirty="0" smtClean="0"/>
              <a:t> del </a:t>
            </a:r>
            <a:r>
              <a:rPr lang="en-US" dirty="0" err="1" smtClean="0"/>
              <a:t>centro</a:t>
            </a:r>
            <a:r>
              <a:rPr lang="en-US" dirty="0" smtClean="0"/>
              <a:t> </a:t>
            </a:r>
            <a:r>
              <a:rPr lang="en-US" dirty="0" err="1" smtClean="0"/>
              <a:t>comercial</a:t>
            </a:r>
            <a:r>
              <a:rPr lang="en-US" dirty="0" smtClean="0"/>
              <a:t> </a:t>
            </a:r>
            <a:r>
              <a:rPr lang="en-US" dirty="0" err="1" smtClean="0"/>
              <a:t>hasta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automóvil</a:t>
            </a:r>
            <a:r>
              <a:rPr lang="en-US" dirty="0" smtClean="0"/>
              <a:t>?</a:t>
            </a:r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err="1" smtClean="0">
                <a:hlinkClick r:id="rId2" action="ppaction://hlinksldjump"/>
              </a:rPr>
              <a:t>Solucionario</a:t>
            </a: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296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296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Botón de acción: Inicio">
            <a:hlinkClick r:id="rId3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ortar rectángulo de esquina sencilla"/>
          <p:cNvSpPr/>
          <p:nvPr/>
        </p:nvSpPr>
        <p:spPr>
          <a:xfrm>
            <a:off x="152400" y="152400"/>
            <a:ext cx="8229600" cy="12192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Regla</a:t>
            </a:r>
            <a:r>
              <a:rPr lang="en-US" dirty="0" smtClean="0"/>
              <a:t> de </a:t>
            </a:r>
            <a:r>
              <a:rPr lang="en-US" dirty="0" err="1" smtClean="0"/>
              <a:t>A</a:t>
            </a:r>
            <a:r>
              <a:rPr lang="en-US" dirty="0" err="1" smtClean="0"/>
              <a:t>dición</a:t>
            </a:r>
            <a:r>
              <a:rPr lang="en-US" dirty="0" smtClean="0"/>
              <a:t> del </a:t>
            </a:r>
            <a:r>
              <a:rPr lang="en-US" dirty="0" err="1" smtClean="0"/>
              <a:t>Paralelogramo</a:t>
            </a:r>
            <a:endParaRPr 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Los </a:t>
            </a:r>
            <a:r>
              <a:rPr lang="en-US" dirty="0" err="1" smtClean="0"/>
              <a:t>orígenes</a:t>
            </a:r>
            <a:r>
              <a:rPr lang="en-US" dirty="0" smtClean="0"/>
              <a:t> de los dos </a:t>
            </a:r>
            <a:r>
              <a:rPr lang="en-US" dirty="0" err="1" smtClean="0"/>
              <a:t>vectores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n-US" dirty="0" smtClean="0"/>
              <a:t> y </a:t>
            </a:r>
            <a:r>
              <a:rPr lang="en-US" b="1" dirty="0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juntos</a:t>
            </a:r>
            <a:r>
              <a:rPr lang="en-US" dirty="0" smtClean="0"/>
              <a:t> y el vector </a:t>
            </a:r>
            <a:r>
              <a:rPr lang="en-US" dirty="0" err="1" smtClean="0"/>
              <a:t>resultante</a:t>
            </a:r>
            <a:r>
              <a:rPr lang="en-US" dirty="0" smtClean="0"/>
              <a:t> </a:t>
            </a:r>
            <a:r>
              <a:rPr lang="en-US" b="1" dirty="0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diagonal de un </a:t>
            </a:r>
            <a:r>
              <a:rPr lang="en-US" dirty="0" err="1" smtClean="0"/>
              <a:t>paralelogramo</a:t>
            </a:r>
            <a:r>
              <a:rPr lang="en-US" dirty="0" smtClean="0"/>
              <a:t> </a:t>
            </a:r>
            <a:r>
              <a:rPr lang="en-US" dirty="0" err="1" smtClean="0"/>
              <a:t>formado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n-US" dirty="0" smtClean="0"/>
              <a:t> y </a:t>
            </a:r>
            <a:r>
              <a:rPr lang="en-US" b="1" dirty="0" smtClean="0"/>
              <a:t>B</a:t>
            </a:r>
            <a:r>
              <a:rPr lang="en-US" dirty="0" smtClean="0"/>
              <a:t> con dos de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cuatro</a:t>
            </a:r>
            <a:r>
              <a:rPr lang="en-US" dirty="0" smtClean="0"/>
              <a:t> </a:t>
            </a:r>
            <a:r>
              <a:rPr lang="en-US" dirty="0" err="1" smtClean="0"/>
              <a:t>lados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Cuando</a:t>
            </a:r>
            <a:r>
              <a:rPr lang="en-US" dirty="0" smtClean="0"/>
              <a:t> se </a:t>
            </a:r>
            <a:r>
              <a:rPr lang="en-US" dirty="0" err="1" smtClean="0"/>
              <a:t>suman</a:t>
            </a:r>
            <a:r>
              <a:rPr lang="en-US" dirty="0" smtClean="0"/>
              <a:t> dos </a:t>
            </a:r>
            <a:r>
              <a:rPr lang="en-US" dirty="0" err="1" smtClean="0"/>
              <a:t>vectores</a:t>
            </a:r>
            <a:r>
              <a:rPr lang="en-US" dirty="0" smtClean="0"/>
              <a:t> el total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independiente</a:t>
            </a:r>
            <a:r>
              <a:rPr lang="en-US" dirty="0" smtClean="0"/>
              <a:t> del </a:t>
            </a:r>
            <a:r>
              <a:rPr lang="en-US" dirty="0" err="1" smtClean="0"/>
              <a:t>orden</a:t>
            </a:r>
            <a:r>
              <a:rPr lang="en-US" dirty="0" smtClean="0"/>
              <a:t> de la </a:t>
            </a:r>
            <a:r>
              <a:rPr lang="en-US" dirty="0" err="1" smtClean="0"/>
              <a:t>adición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Se </a:t>
            </a:r>
            <a:r>
              <a:rPr lang="en-US" dirty="0" err="1" smtClean="0"/>
              <a:t>cumple</a:t>
            </a:r>
            <a:r>
              <a:rPr lang="en-US" dirty="0" smtClean="0"/>
              <a:t> con la </a:t>
            </a:r>
            <a:r>
              <a:rPr lang="en-US" dirty="0" err="1" smtClean="0"/>
              <a:t>ley</a:t>
            </a:r>
            <a:r>
              <a:rPr lang="en-US" dirty="0" smtClean="0"/>
              <a:t> de </a:t>
            </a:r>
            <a:r>
              <a:rPr lang="en-US" dirty="0" err="1" smtClean="0"/>
              <a:t>conmutatividad</a:t>
            </a:r>
            <a:endParaRPr lang="en-US" dirty="0" smtClean="0"/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296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29600" y="59436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Botón de acción: Inicio">
            <a:hlinkClick r:id="rId2" action="ppaction://hlinksldjump" highlightClick="1"/>
          </p:cNvPr>
          <p:cNvSpPr/>
          <p:nvPr/>
        </p:nvSpPr>
        <p:spPr>
          <a:xfrm>
            <a:off x="8610600" y="2286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ortar rectángulo de esquina sencilla"/>
          <p:cNvSpPr/>
          <p:nvPr/>
        </p:nvSpPr>
        <p:spPr>
          <a:xfrm>
            <a:off x="381000" y="533400"/>
            <a:ext cx="79248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Ejemplo</a:t>
            </a:r>
            <a:r>
              <a:rPr lang="en-US" dirty="0" smtClean="0"/>
              <a:t> </a:t>
            </a:r>
            <a:r>
              <a:rPr lang="en-US" dirty="0" err="1" smtClean="0"/>
              <a:t>Geométrico</a:t>
            </a:r>
            <a:r>
              <a:rPr lang="en-US" dirty="0" smtClean="0"/>
              <a:t> y </a:t>
            </a:r>
            <a:r>
              <a:rPr lang="en-US" dirty="0" err="1" smtClean="0"/>
              <a:t>Práctica</a:t>
            </a:r>
            <a:endParaRPr lang="en-US" dirty="0" smtClean="0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V="1">
            <a:off x="1676400" y="3886200"/>
            <a:ext cx="1143000" cy="3048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V="1">
            <a:off x="1676400" y="2667000"/>
            <a:ext cx="381000" cy="1524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2057400" y="2362200"/>
            <a:ext cx="1143000" cy="3048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V="1">
            <a:off x="2819400" y="2362200"/>
            <a:ext cx="381000" cy="1524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V="1">
            <a:off x="1676400" y="2362200"/>
            <a:ext cx="15240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2057400" y="4267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A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1295400" y="3276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B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2362200" y="1981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A’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3124200" y="3200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B’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 rot="-3381482">
            <a:off x="1570037" y="2697163"/>
            <a:ext cx="1889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R= A + B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1600200" y="5334000"/>
            <a:ext cx="3048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Propiedad Conmutativa de adición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A</a:t>
            </a:r>
            <a:r>
              <a:rPr lang="en-US">
                <a:latin typeface="Verdana" pitchFamily="34" charset="0"/>
              </a:rPr>
              <a:t> + </a:t>
            </a:r>
            <a:r>
              <a:rPr lang="en-US" b="1">
                <a:latin typeface="Verdana" pitchFamily="34" charset="0"/>
              </a:rPr>
              <a:t>B</a:t>
            </a:r>
            <a:r>
              <a:rPr lang="en-US">
                <a:latin typeface="Verdana" pitchFamily="34" charset="0"/>
              </a:rPr>
              <a:t> = </a:t>
            </a:r>
            <a:r>
              <a:rPr lang="en-US" b="1">
                <a:latin typeface="Verdana" pitchFamily="34" charset="0"/>
              </a:rPr>
              <a:t>B</a:t>
            </a:r>
            <a:r>
              <a:rPr lang="en-US">
                <a:latin typeface="Verdana" pitchFamily="34" charset="0"/>
              </a:rPr>
              <a:t> + </a:t>
            </a:r>
            <a:r>
              <a:rPr lang="en-US" b="1">
                <a:latin typeface="Verdana" pitchFamily="34" charset="0"/>
              </a:rPr>
              <a:t>A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4724400" y="1524000"/>
            <a:ext cx="39624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Verdana" pitchFamily="34" charset="0"/>
              </a:rPr>
              <a:t>Práctica</a:t>
            </a:r>
            <a:r>
              <a:rPr lang="en-US" dirty="0">
                <a:latin typeface="Verdana" pitchFamily="34" charset="0"/>
              </a:rPr>
              <a:t>: </a:t>
            </a:r>
          </a:p>
          <a:p>
            <a:pPr algn="just"/>
            <a:r>
              <a:rPr lang="en-US" dirty="0" smtClean="0">
                <a:latin typeface="Verdana" pitchFamily="34" charset="0"/>
              </a:rPr>
              <a:t>7. Al </a:t>
            </a:r>
            <a:r>
              <a:rPr lang="en-US" dirty="0" err="1">
                <a:latin typeface="Verdana" pitchFamily="34" charset="0"/>
              </a:rPr>
              <a:t>observar</a:t>
            </a:r>
            <a:r>
              <a:rPr lang="en-US" dirty="0">
                <a:latin typeface="Verdana" pitchFamily="34" charset="0"/>
              </a:rPr>
              <a:t> el </a:t>
            </a:r>
            <a:r>
              <a:rPr lang="en-US" dirty="0" err="1" smtClean="0">
                <a:latin typeface="Verdana" pitchFamily="34" charset="0"/>
              </a:rPr>
              <a:t>movimiento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>
                <a:latin typeface="Verdana" pitchFamily="34" charset="0"/>
              </a:rPr>
              <a:t>de </a:t>
            </a:r>
            <a:r>
              <a:rPr lang="en-US" dirty="0" err="1">
                <a:latin typeface="Verdana" pitchFamily="34" charset="0"/>
              </a:rPr>
              <a:t>una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hormiga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notamos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que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ésta</a:t>
            </a:r>
            <a:r>
              <a:rPr lang="en-US" dirty="0">
                <a:latin typeface="Verdana" pitchFamily="34" charset="0"/>
              </a:rPr>
              <a:t> se </a:t>
            </a:r>
            <a:r>
              <a:rPr lang="en-US" dirty="0" err="1" smtClean="0">
                <a:latin typeface="Verdana" pitchFamily="34" charset="0"/>
              </a:rPr>
              <a:t>desplaza</a:t>
            </a:r>
            <a:r>
              <a:rPr lang="en-US" dirty="0" smtClean="0">
                <a:latin typeface="Verdana" pitchFamily="34" charset="0"/>
              </a:rPr>
              <a:t> 4 </a:t>
            </a:r>
            <a:r>
              <a:rPr lang="en-US" dirty="0">
                <a:latin typeface="Verdana" pitchFamily="34" charset="0"/>
              </a:rPr>
              <a:t>cm NE en un </a:t>
            </a:r>
            <a:r>
              <a:rPr lang="en-US" dirty="0" err="1">
                <a:latin typeface="Verdana" pitchFamily="34" charset="0"/>
              </a:rPr>
              <a:t>ángulo</a:t>
            </a:r>
            <a:r>
              <a:rPr lang="en-US" dirty="0">
                <a:latin typeface="Verdana" pitchFamily="34" charset="0"/>
              </a:rPr>
              <a:t> de </a:t>
            </a:r>
            <a:r>
              <a:rPr lang="en-US" dirty="0" smtClean="0">
                <a:latin typeface="Verdana" pitchFamily="34" charset="0"/>
              </a:rPr>
              <a:t>30° con </a:t>
            </a:r>
            <a:r>
              <a:rPr lang="en-US" dirty="0" err="1">
                <a:latin typeface="Verdana" pitchFamily="34" charset="0"/>
              </a:rPr>
              <a:t>respecto</a:t>
            </a:r>
            <a:r>
              <a:rPr lang="en-US" dirty="0">
                <a:latin typeface="Verdana" pitchFamily="34" charset="0"/>
              </a:rPr>
              <a:t> al </a:t>
            </a:r>
            <a:r>
              <a:rPr lang="en-US" dirty="0" err="1">
                <a:latin typeface="Verdana" pitchFamily="34" charset="0"/>
              </a:rPr>
              <a:t>eje</a:t>
            </a:r>
            <a:r>
              <a:rPr lang="en-US" dirty="0">
                <a:latin typeface="Verdana" pitchFamily="34" charset="0"/>
              </a:rPr>
              <a:t> de </a:t>
            </a:r>
            <a:r>
              <a:rPr lang="en-US" dirty="0" smtClean="0">
                <a:latin typeface="Verdana" pitchFamily="34" charset="0"/>
              </a:rPr>
              <a:t>x. </a:t>
            </a:r>
            <a:r>
              <a:rPr lang="en-US" dirty="0" err="1" smtClean="0">
                <a:latin typeface="Verdana" pitchFamily="34" charset="0"/>
              </a:rPr>
              <a:t>Otra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hormiga</a:t>
            </a:r>
            <a:r>
              <a:rPr lang="en-US" dirty="0">
                <a:latin typeface="Verdana" pitchFamily="34" charset="0"/>
              </a:rPr>
              <a:t> se </a:t>
            </a:r>
            <a:r>
              <a:rPr lang="en-US" dirty="0" err="1">
                <a:latin typeface="Verdana" pitchFamily="34" charset="0"/>
              </a:rPr>
              <a:t>desplaza</a:t>
            </a:r>
            <a:r>
              <a:rPr lang="en-US" dirty="0">
                <a:latin typeface="Verdana" pitchFamily="34" charset="0"/>
              </a:rPr>
              <a:t> 6 </a:t>
            </a:r>
            <a:r>
              <a:rPr lang="en-US" dirty="0" smtClean="0">
                <a:latin typeface="Verdana" pitchFamily="34" charset="0"/>
              </a:rPr>
              <a:t>cm al </a:t>
            </a:r>
            <a:r>
              <a:rPr lang="en-US" dirty="0">
                <a:latin typeface="Verdana" pitchFamily="34" charset="0"/>
              </a:rPr>
              <a:t>NE en un </a:t>
            </a:r>
            <a:r>
              <a:rPr lang="en-US" dirty="0" err="1">
                <a:latin typeface="Verdana" pitchFamily="34" charset="0"/>
              </a:rPr>
              <a:t>ángulo</a:t>
            </a:r>
            <a:r>
              <a:rPr lang="en-US" dirty="0">
                <a:latin typeface="Verdana" pitchFamily="34" charset="0"/>
              </a:rPr>
              <a:t> de </a:t>
            </a:r>
            <a:r>
              <a:rPr lang="en-US" dirty="0" smtClean="0">
                <a:latin typeface="Verdana" pitchFamily="34" charset="0"/>
              </a:rPr>
              <a:t>60° con </a:t>
            </a:r>
            <a:r>
              <a:rPr lang="en-US" dirty="0" err="1">
                <a:latin typeface="Verdana" pitchFamily="34" charset="0"/>
              </a:rPr>
              <a:t>respecto</a:t>
            </a:r>
            <a:r>
              <a:rPr lang="en-US" dirty="0">
                <a:latin typeface="Verdana" pitchFamily="34" charset="0"/>
              </a:rPr>
              <a:t> al </a:t>
            </a:r>
            <a:r>
              <a:rPr lang="en-US" dirty="0" err="1">
                <a:latin typeface="Verdana" pitchFamily="34" charset="0"/>
              </a:rPr>
              <a:t>eje</a:t>
            </a:r>
            <a:r>
              <a:rPr lang="en-US" dirty="0">
                <a:latin typeface="Verdana" pitchFamily="34" charset="0"/>
              </a:rPr>
              <a:t> de x.</a:t>
            </a:r>
          </a:p>
          <a:p>
            <a:pPr algn="just"/>
            <a:r>
              <a:rPr lang="en-US" dirty="0" err="1">
                <a:latin typeface="Verdana" pitchFamily="34" charset="0"/>
              </a:rPr>
              <a:t>Determina</a:t>
            </a:r>
            <a:r>
              <a:rPr lang="en-US" dirty="0">
                <a:latin typeface="Verdana" pitchFamily="34" charset="0"/>
              </a:rPr>
              <a:t> la </a:t>
            </a:r>
            <a:r>
              <a:rPr lang="en-US" dirty="0" err="1">
                <a:latin typeface="Verdana" pitchFamily="34" charset="0"/>
              </a:rPr>
              <a:t>magnitud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del </a:t>
            </a:r>
            <a:r>
              <a:rPr lang="en-US" dirty="0" err="1" smtClean="0">
                <a:latin typeface="Verdana" pitchFamily="34" charset="0"/>
              </a:rPr>
              <a:t>desplazamiento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>
                <a:latin typeface="Verdana" pitchFamily="34" charset="0"/>
              </a:rPr>
              <a:t>de </a:t>
            </a:r>
            <a:r>
              <a:rPr lang="en-US" dirty="0" err="1" smtClean="0">
                <a:latin typeface="Verdana" pitchFamily="34" charset="0"/>
              </a:rPr>
              <a:t>ambas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h</a:t>
            </a:r>
            <a:r>
              <a:rPr lang="en-US" dirty="0" err="1" smtClean="0">
                <a:latin typeface="Verdana" pitchFamily="34" charset="0"/>
              </a:rPr>
              <a:t>ormigas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si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estas</a:t>
            </a:r>
            <a:r>
              <a:rPr lang="en-US" dirty="0">
                <a:latin typeface="Verdana" pitchFamily="34" charset="0"/>
              </a:rPr>
              <a:t> se </a:t>
            </a:r>
            <a:r>
              <a:rPr lang="en-US" dirty="0" err="1">
                <a:latin typeface="Verdana" pitchFamily="34" charset="0"/>
              </a:rPr>
              <a:t>dirigen</a:t>
            </a:r>
            <a:r>
              <a:rPr lang="en-US" dirty="0">
                <a:latin typeface="Verdana" pitchFamily="34" charset="0"/>
              </a:rPr>
              <a:t> </a:t>
            </a:r>
          </a:p>
          <a:p>
            <a:pPr algn="just"/>
            <a:r>
              <a:rPr lang="en-US" dirty="0" err="1">
                <a:latin typeface="Verdana" pitchFamily="34" charset="0"/>
              </a:rPr>
              <a:t>hacia</a:t>
            </a:r>
            <a:r>
              <a:rPr lang="en-US" dirty="0">
                <a:latin typeface="Verdana" pitchFamily="34" charset="0"/>
              </a:rPr>
              <a:t> el </a:t>
            </a:r>
            <a:r>
              <a:rPr lang="en-US" dirty="0" err="1">
                <a:latin typeface="Verdana" pitchFamily="34" charset="0"/>
              </a:rPr>
              <a:t>mismo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punto</a:t>
            </a:r>
            <a:r>
              <a:rPr lang="en-US" dirty="0">
                <a:latin typeface="Verdana" pitchFamily="34" charset="0"/>
              </a:rPr>
              <a:t>.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5638800" y="60198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Verdana" pitchFamily="34" charset="0"/>
                <a:hlinkClick r:id="rId2" action="ppaction://hlinksldjump"/>
              </a:rPr>
              <a:t>Solucionario</a:t>
            </a:r>
            <a:r>
              <a:rPr lang="en-US" dirty="0" smtClean="0">
                <a:latin typeface="Verdana" pitchFamily="34" charset="0"/>
                <a:hlinkClick r:id="rId2" action="ppaction://hlinksldjump"/>
              </a:rPr>
              <a:t>: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30736" name="Line 19"/>
          <p:cNvSpPr>
            <a:spLocks noChangeShapeType="1"/>
          </p:cNvSpPr>
          <p:nvPr/>
        </p:nvSpPr>
        <p:spPr bwMode="auto">
          <a:xfrm flipH="1">
            <a:off x="4495800" y="1447800"/>
            <a:ext cx="0" cy="5410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s-PR"/>
          </a:p>
        </p:txBody>
      </p:sp>
      <p:sp>
        <p:nvSpPr>
          <p:cNvPr id="17" name="16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29600" y="59436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8" name="1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296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9" name="18 Botón de acción: Inicio">
            <a:hlinkClick r:id="rId3" action="ppaction://hlinksldjump" highlightClick="1"/>
          </p:cNvPr>
          <p:cNvSpPr/>
          <p:nvPr/>
        </p:nvSpPr>
        <p:spPr>
          <a:xfrm>
            <a:off x="83820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0" name="19 CuadroTexto"/>
          <p:cNvSpPr txBox="1"/>
          <p:nvPr/>
        </p:nvSpPr>
        <p:spPr>
          <a:xfrm>
            <a:off x="152400" y="1371600"/>
            <a:ext cx="40386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Monotype Corsiva" pitchFamily="66" charset="0"/>
              </a:rPr>
              <a:t>Nota: </a:t>
            </a:r>
            <a:r>
              <a:rPr lang="en-US" sz="1400" dirty="0" err="1" smtClean="0">
                <a:latin typeface="Monotype Corsiva" pitchFamily="66" charset="0"/>
              </a:rPr>
              <a:t>Visualice</a:t>
            </a:r>
            <a:r>
              <a:rPr lang="en-US" sz="1400" dirty="0" smtClean="0">
                <a:latin typeface="Monotype Corsiva" pitchFamily="66" charset="0"/>
              </a:rPr>
              <a:t> </a:t>
            </a:r>
            <a:r>
              <a:rPr lang="en-US" sz="1400" dirty="0" err="1" smtClean="0">
                <a:latin typeface="Monotype Corsiva" pitchFamily="66" charset="0"/>
              </a:rPr>
              <a:t>figura</a:t>
            </a:r>
            <a:r>
              <a:rPr lang="en-US" sz="1400" dirty="0" smtClean="0">
                <a:latin typeface="Monotype Corsiva" pitchFamily="66" charset="0"/>
              </a:rPr>
              <a:t>  </a:t>
            </a:r>
            <a:r>
              <a:rPr lang="en-US" sz="1400" dirty="0" err="1" smtClean="0">
                <a:latin typeface="Monotype Corsiva" pitchFamily="66" charset="0"/>
              </a:rPr>
              <a:t>geométrica</a:t>
            </a:r>
            <a:r>
              <a:rPr lang="en-US" sz="1400" dirty="0" smtClean="0">
                <a:latin typeface="Monotype Corsiva" pitchFamily="66" charset="0"/>
              </a:rPr>
              <a:t> </a:t>
            </a:r>
            <a:r>
              <a:rPr lang="en-US" sz="1400" dirty="0" err="1" smtClean="0">
                <a:latin typeface="Monotype Corsiva" pitchFamily="66" charset="0"/>
              </a:rPr>
              <a:t>mediante</a:t>
            </a:r>
            <a:r>
              <a:rPr lang="en-US" sz="1400" dirty="0" smtClean="0">
                <a:latin typeface="Monotype Corsiva" pitchFamily="66" charset="0"/>
              </a:rPr>
              <a:t> los click del mouse.</a:t>
            </a:r>
            <a:endParaRPr lang="es-PR" sz="1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 animBg="1"/>
      <p:bldP spid="45062" grpId="0" animBg="1"/>
      <p:bldP spid="45063" grpId="0" animBg="1"/>
      <p:bldP spid="45066" grpId="0" animBg="1"/>
      <p:bldP spid="45067" grpId="0"/>
      <p:bldP spid="45068" grpId="0"/>
      <p:bldP spid="45069" grpId="0"/>
      <p:bldP spid="45070" grpId="0"/>
      <p:bldP spid="45071" grpId="0"/>
      <p:bldP spid="450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Llamada de flecha hacia abajo"/>
          <p:cNvSpPr/>
          <p:nvPr/>
        </p:nvSpPr>
        <p:spPr>
          <a:xfrm>
            <a:off x="5410200" y="1371600"/>
            <a:ext cx="3733800" cy="1143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31746" name="Picture 4" descr="IMG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0"/>
            <a:ext cx="8229600" cy="4530725"/>
          </a:xfrm>
        </p:spPr>
        <p:txBody>
          <a:bodyPr/>
          <a:lstStyle/>
          <a:p>
            <a:pPr eaLnBrk="1" hangingPunct="1"/>
            <a:r>
              <a:rPr lang="en-US" dirty="0" err="1" smtClean="0"/>
              <a:t>Corroborar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</a:t>
            </a:r>
            <a:r>
              <a:rPr lang="en-US" dirty="0" err="1" smtClean="0"/>
              <a:t>proceso</a:t>
            </a:r>
            <a:r>
              <a:rPr lang="en-US" dirty="0" smtClean="0"/>
              <a:t> </a:t>
            </a:r>
            <a:r>
              <a:rPr lang="en-US" dirty="0" err="1" smtClean="0"/>
              <a:t>algebraico</a:t>
            </a:r>
            <a:r>
              <a:rPr lang="en-US" dirty="0" smtClean="0"/>
              <a:t> </a:t>
            </a:r>
            <a:r>
              <a:rPr lang="en-US" dirty="0" err="1" smtClean="0"/>
              <a:t>utilizando</a:t>
            </a:r>
            <a:r>
              <a:rPr lang="en-US" dirty="0" smtClean="0"/>
              <a:t> la </a:t>
            </a:r>
            <a:r>
              <a:rPr lang="en-US" dirty="0" err="1" smtClean="0"/>
              <a:t>ley</a:t>
            </a:r>
            <a:r>
              <a:rPr lang="en-US" dirty="0" smtClean="0"/>
              <a:t> de </a:t>
            </a:r>
            <a:r>
              <a:rPr lang="en-US" dirty="0" err="1" smtClean="0"/>
              <a:t>coseno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Ley</a:t>
            </a:r>
            <a:r>
              <a:rPr lang="en-US" dirty="0" smtClean="0"/>
              <a:t> de </a:t>
            </a:r>
            <a:r>
              <a:rPr lang="en-US" dirty="0" err="1" smtClean="0"/>
              <a:t>coseno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A</a:t>
            </a:r>
            <a:r>
              <a:rPr lang="en-US" baseline="30000" dirty="0" smtClean="0"/>
              <a:t>2</a:t>
            </a:r>
            <a:r>
              <a:rPr lang="en-US" dirty="0" smtClean="0"/>
              <a:t> + B</a:t>
            </a:r>
            <a:r>
              <a:rPr lang="en-US" baseline="30000" dirty="0" smtClean="0"/>
              <a:t>2</a:t>
            </a:r>
            <a:r>
              <a:rPr lang="en-US" dirty="0" smtClean="0"/>
              <a:t> – 2AB Cos </a:t>
            </a:r>
            <a:r>
              <a:rPr lang="el-GR" dirty="0" smtClean="0"/>
              <a:t>θ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Sustituir</a:t>
            </a:r>
            <a:r>
              <a:rPr lang="en-US" dirty="0" smtClean="0"/>
              <a:t>  los  </a:t>
            </a:r>
            <a:r>
              <a:rPr lang="en-US" dirty="0" err="1" smtClean="0"/>
              <a:t>valores</a:t>
            </a:r>
            <a:endParaRPr lang="en-US" dirty="0" smtClean="0"/>
          </a:p>
          <a:p>
            <a:pPr lvl="2" eaLnBrk="1" hangingPunct="1"/>
            <a:r>
              <a:rPr lang="en-US" dirty="0" smtClean="0"/>
              <a:t>A = 4cm , B= 6cm, </a:t>
            </a:r>
            <a:r>
              <a:rPr lang="el-GR" dirty="0" smtClean="0"/>
              <a:t>θ</a:t>
            </a:r>
            <a:r>
              <a:rPr lang="en-US" dirty="0" smtClean="0"/>
              <a:t> = ?</a:t>
            </a:r>
          </a:p>
          <a:p>
            <a:pPr lvl="2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l-GR" dirty="0" smtClean="0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V="1">
            <a:off x="4191000" y="4953000"/>
            <a:ext cx="1600200" cy="1066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5791200" y="2133600"/>
            <a:ext cx="1143000" cy="28194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3962400" y="6019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V="1">
            <a:off x="4191000" y="5257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4648200" y="5638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30°</a:t>
            </a:r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5791200" y="5029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5943600" y="4572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60°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5334000" y="4572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5181600" y="4419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m de </a:t>
            </a:r>
            <a:r>
              <a:rPr lang="el-GR" sz="1400">
                <a:latin typeface="Verdana" pitchFamily="34" charset="0"/>
              </a:rPr>
              <a:t>θ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7086600" y="38100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Verdana" pitchFamily="34" charset="0"/>
              </a:rPr>
              <a:t>Utilizar</a:t>
            </a:r>
            <a:r>
              <a:rPr lang="en-US" dirty="0">
                <a:latin typeface="Verdana" pitchFamily="34" charset="0"/>
              </a:rPr>
              <a:t> el </a:t>
            </a:r>
            <a:r>
              <a:rPr lang="en-US" dirty="0" err="1">
                <a:latin typeface="Verdana" pitchFamily="34" charset="0"/>
              </a:rPr>
              <a:t>transportador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7086600" y="4495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m de </a:t>
            </a:r>
            <a:r>
              <a:rPr lang="el-GR" dirty="0">
                <a:latin typeface="Verdana" pitchFamily="34" charset="0"/>
              </a:rPr>
              <a:t>θ</a:t>
            </a:r>
            <a:r>
              <a:rPr lang="en-US" dirty="0">
                <a:latin typeface="Verdana" pitchFamily="34" charset="0"/>
              </a:rPr>
              <a:t> ~150°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0" y="3200400"/>
            <a:ext cx="4724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R</a:t>
            </a:r>
            <a:r>
              <a:rPr lang="en-US" baseline="30000" dirty="0">
                <a:latin typeface="Verdana" pitchFamily="34" charset="0"/>
              </a:rPr>
              <a:t>2</a:t>
            </a:r>
            <a:r>
              <a:rPr lang="en-US" dirty="0">
                <a:latin typeface="Verdana" pitchFamily="34" charset="0"/>
              </a:rPr>
              <a:t> = (4)</a:t>
            </a:r>
            <a:r>
              <a:rPr lang="en-US" baseline="30000" dirty="0">
                <a:latin typeface="Verdana" pitchFamily="34" charset="0"/>
              </a:rPr>
              <a:t>2</a:t>
            </a:r>
            <a:r>
              <a:rPr lang="en-US" dirty="0">
                <a:latin typeface="Verdana" pitchFamily="34" charset="0"/>
              </a:rPr>
              <a:t> + (6)</a:t>
            </a:r>
            <a:r>
              <a:rPr lang="en-US" baseline="30000" dirty="0">
                <a:latin typeface="Verdana" pitchFamily="34" charset="0"/>
              </a:rPr>
              <a:t>2</a:t>
            </a:r>
            <a:r>
              <a:rPr lang="en-US" dirty="0">
                <a:latin typeface="Verdana" pitchFamily="34" charset="0"/>
              </a:rPr>
              <a:t> -2(4)(6)Cos 150°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R</a:t>
            </a:r>
            <a:r>
              <a:rPr lang="en-US" baseline="30000" dirty="0">
                <a:latin typeface="Verdana" pitchFamily="34" charset="0"/>
              </a:rPr>
              <a:t>2</a:t>
            </a:r>
            <a:r>
              <a:rPr lang="en-US" dirty="0">
                <a:latin typeface="Verdana" pitchFamily="34" charset="0"/>
              </a:rPr>
              <a:t> = 16 + 36 – 2(4)(6)(-0.8660)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R</a:t>
            </a:r>
            <a:r>
              <a:rPr lang="en-US" baseline="30000" dirty="0">
                <a:latin typeface="Verdana" pitchFamily="34" charset="0"/>
              </a:rPr>
              <a:t>2</a:t>
            </a:r>
            <a:r>
              <a:rPr lang="en-US" dirty="0">
                <a:latin typeface="Verdana" pitchFamily="34" charset="0"/>
              </a:rPr>
              <a:t> = 16 + 36 + 41.57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R = √93.57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R ~ 9.67 cm</a:t>
            </a:r>
          </a:p>
          <a:p>
            <a:pPr>
              <a:spcBef>
                <a:spcPct val="50000"/>
              </a:spcBef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 flipV="1">
            <a:off x="4191000" y="2133600"/>
            <a:ext cx="2743200" cy="3886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5105400" y="3657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  <a:latin typeface="Verdana" pitchFamily="34" charset="0"/>
              </a:rPr>
              <a:t>R</a:t>
            </a:r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5257800" y="5334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CC3300"/>
                </a:solidFill>
                <a:latin typeface="Verdana" pitchFamily="34" charset="0"/>
              </a:rPr>
              <a:t>4cm</a:t>
            </a: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6400800" y="3505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33CC"/>
                </a:solidFill>
                <a:latin typeface="Verdana" pitchFamily="34" charset="0"/>
              </a:rPr>
              <a:t>6 cm</a:t>
            </a:r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 flipV="1">
            <a:off x="4267200" y="3124200"/>
            <a:ext cx="1143000" cy="28194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 flipV="1">
            <a:off x="5410200" y="2133600"/>
            <a:ext cx="1524000" cy="990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22" name="21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3058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3" name="22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305800" y="59436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4" name="23 Botón de acción: Inicio">
            <a:hlinkClick r:id="rId3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6" name="25 CuadroTexto"/>
          <p:cNvSpPr txBox="1"/>
          <p:nvPr/>
        </p:nvSpPr>
        <p:spPr>
          <a:xfrm>
            <a:off x="5181600" y="1447800"/>
            <a:ext cx="37338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Monotype Corsiva" pitchFamily="66" charset="0"/>
              </a:rPr>
              <a:t>Nota: </a:t>
            </a:r>
            <a:r>
              <a:rPr lang="en-US" sz="1400" dirty="0" err="1" smtClean="0">
                <a:latin typeface="Monotype Corsiva" pitchFamily="66" charset="0"/>
              </a:rPr>
              <a:t>Visualice</a:t>
            </a:r>
            <a:r>
              <a:rPr lang="en-US" sz="1400" dirty="0" smtClean="0">
                <a:latin typeface="Monotype Corsiva" pitchFamily="66" charset="0"/>
              </a:rPr>
              <a:t> </a:t>
            </a:r>
            <a:r>
              <a:rPr lang="en-US" sz="1400" dirty="0" err="1" smtClean="0">
                <a:latin typeface="Monotype Corsiva" pitchFamily="66" charset="0"/>
              </a:rPr>
              <a:t>figura</a:t>
            </a:r>
            <a:r>
              <a:rPr lang="en-US" sz="1400" dirty="0" smtClean="0">
                <a:latin typeface="Monotype Corsiva" pitchFamily="66" charset="0"/>
              </a:rPr>
              <a:t>  </a:t>
            </a:r>
            <a:r>
              <a:rPr lang="en-US" sz="1400" dirty="0" err="1" smtClean="0">
                <a:latin typeface="Monotype Corsiva" pitchFamily="66" charset="0"/>
              </a:rPr>
              <a:t>geométrica</a:t>
            </a:r>
            <a:r>
              <a:rPr lang="en-US" sz="1400" dirty="0" smtClean="0">
                <a:latin typeface="Monotype Corsiva" pitchFamily="66" charset="0"/>
              </a:rPr>
              <a:t> </a:t>
            </a:r>
            <a:r>
              <a:rPr lang="en-US" sz="1400" dirty="0" err="1" smtClean="0">
                <a:latin typeface="Monotype Corsiva" pitchFamily="66" charset="0"/>
              </a:rPr>
              <a:t>mediante</a:t>
            </a:r>
            <a:r>
              <a:rPr lang="en-US" sz="1400" dirty="0" smtClean="0">
                <a:latin typeface="Monotype Corsiva" pitchFamily="66" charset="0"/>
              </a:rPr>
              <a:t> los click del mouse</a:t>
            </a:r>
            <a:r>
              <a:rPr lang="en-US" sz="1400" dirty="0" smtClean="0"/>
              <a:t>.</a:t>
            </a:r>
            <a:endParaRPr lang="es-P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  <p:bldP spid="46087" grpId="0" animBg="1"/>
      <p:bldP spid="46091" grpId="0" animBg="1"/>
      <p:bldP spid="46092" grpId="0" animBg="1"/>
      <p:bldP spid="46093" grpId="0"/>
      <p:bldP spid="46094" grpId="0" animBg="1"/>
      <p:bldP spid="46095" grpId="0"/>
      <p:bldP spid="46096" grpId="0"/>
      <p:bldP spid="46097" grpId="0"/>
      <p:bldP spid="46101" grpId="0" animBg="1"/>
      <p:bldP spid="46102" grpId="0"/>
      <p:bldP spid="46103" grpId="0"/>
      <p:bldP spid="46104" grpId="0"/>
      <p:bldP spid="46105" grpId="0" animBg="1"/>
      <p:bldP spid="46105" grpId="1" animBg="1"/>
      <p:bldP spid="46106" grpId="0" animBg="1"/>
      <p:bldP spid="4610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ortar rectángulo de esquina sencilla"/>
          <p:cNvSpPr/>
          <p:nvPr/>
        </p:nvSpPr>
        <p:spPr>
          <a:xfrm>
            <a:off x="304800" y="228600"/>
            <a:ext cx="6400800" cy="10668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Adición de Vectores en Forma Rectangular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Para dos </a:t>
            </a:r>
            <a:r>
              <a:rPr lang="en-US" dirty="0" err="1" smtClean="0"/>
              <a:t>vectores</a:t>
            </a:r>
            <a:r>
              <a:rPr lang="en-US" dirty="0" smtClean="0"/>
              <a:t> </a:t>
            </a:r>
            <a:r>
              <a:rPr lang="en-US" dirty="0" err="1" smtClean="0"/>
              <a:t>cualesquiera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,</a:t>
            </a:r>
          </a:p>
          <a:p>
            <a:pPr lvl="1" eaLnBrk="1" hangingPunct="1"/>
            <a:r>
              <a:rPr lang="en-US" b="1" dirty="0" smtClean="0"/>
              <a:t>U</a:t>
            </a:r>
            <a:r>
              <a:rPr lang="en-US" dirty="0" smtClean="0"/>
              <a:t> = (X</a:t>
            </a:r>
            <a:r>
              <a:rPr lang="en-US" baseline="-25000" dirty="0" smtClean="0"/>
              <a:t>1</a:t>
            </a:r>
            <a:r>
              <a:rPr lang="en-US" dirty="0" smtClean="0"/>
              <a:t>,Y</a:t>
            </a:r>
            <a:r>
              <a:rPr lang="en-US" baseline="-25000" dirty="0" smtClean="0"/>
              <a:t>1</a:t>
            </a:r>
            <a:r>
              <a:rPr lang="en-US" dirty="0" smtClean="0"/>
              <a:t>) y</a:t>
            </a:r>
          </a:p>
          <a:p>
            <a:pPr lvl="1" eaLnBrk="1" hangingPunct="1"/>
            <a:r>
              <a:rPr lang="en-US" b="1" dirty="0" smtClean="0"/>
              <a:t>V </a:t>
            </a:r>
            <a:r>
              <a:rPr lang="en-US" dirty="0" smtClean="0"/>
              <a:t>= (X</a:t>
            </a:r>
            <a:r>
              <a:rPr lang="en-US" baseline="-25000" dirty="0" smtClean="0"/>
              <a:t>2</a:t>
            </a:r>
            <a:r>
              <a:rPr lang="en-US" dirty="0" smtClean="0"/>
              <a:t>,Y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2" eaLnBrk="1" hangingPunct="1"/>
            <a:r>
              <a:rPr lang="en-US" dirty="0" smtClean="0"/>
              <a:t>La </a:t>
            </a:r>
            <a:r>
              <a:rPr lang="en-US" dirty="0" err="1" smtClean="0"/>
              <a:t>suma</a:t>
            </a:r>
            <a:r>
              <a:rPr lang="en-US" dirty="0" smtClean="0"/>
              <a:t> de </a:t>
            </a:r>
            <a:r>
              <a:rPr lang="en-US" b="1" dirty="0" smtClean="0"/>
              <a:t>U</a:t>
            </a:r>
            <a:r>
              <a:rPr lang="en-US" dirty="0" smtClean="0"/>
              <a:t> + </a:t>
            </a:r>
            <a:r>
              <a:rPr lang="en-US" b="1" dirty="0" smtClean="0"/>
              <a:t>V </a:t>
            </a:r>
            <a:r>
              <a:rPr lang="en-US" dirty="0" smtClean="0"/>
              <a:t>= (X</a:t>
            </a:r>
            <a:r>
              <a:rPr lang="en-US" baseline="-25000" dirty="0" smtClean="0"/>
              <a:t>1</a:t>
            </a:r>
            <a:r>
              <a:rPr lang="en-US" dirty="0" smtClean="0"/>
              <a:t>,Y</a:t>
            </a:r>
            <a:r>
              <a:rPr lang="en-US" baseline="-25000" dirty="0" smtClean="0"/>
              <a:t>1</a:t>
            </a:r>
            <a:r>
              <a:rPr lang="en-US" dirty="0" smtClean="0"/>
              <a:t>) + (X</a:t>
            </a:r>
            <a:r>
              <a:rPr lang="en-US" baseline="-25000" dirty="0" smtClean="0"/>
              <a:t>2</a:t>
            </a:r>
            <a:r>
              <a:rPr lang="en-US" dirty="0" smtClean="0"/>
              <a:t>,Y</a:t>
            </a:r>
            <a:r>
              <a:rPr lang="en-US" baseline="-25000" dirty="0" smtClean="0"/>
              <a:t>2</a:t>
            </a:r>
            <a:r>
              <a:rPr lang="en-US" dirty="0" smtClean="0"/>
              <a:t>)  </a:t>
            </a:r>
          </a:p>
          <a:p>
            <a:pPr lvl="2" eaLnBrk="1" hangingPunct="1"/>
            <a:r>
              <a:rPr lang="en-US" dirty="0" smtClean="0"/>
              <a:t>                            = (X</a:t>
            </a:r>
            <a:r>
              <a:rPr lang="en-US" baseline="-25000" dirty="0" smtClean="0"/>
              <a:t>1 </a:t>
            </a:r>
            <a:r>
              <a:rPr lang="en-US" dirty="0" smtClean="0"/>
              <a:t>+ X</a:t>
            </a:r>
            <a:r>
              <a:rPr lang="en-US" baseline="-25000" dirty="0" smtClean="0"/>
              <a:t>2</a:t>
            </a:r>
            <a:r>
              <a:rPr lang="en-US" dirty="0" smtClean="0"/>
              <a:t>),(Y</a:t>
            </a:r>
            <a:r>
              <a:rPr lang="en-US" baseline="-25000" dirty="0" smtClean="0"/>
              <a:t>1</a:t>
            </a:r>
            <a:r>
              <a:rPr lang="en-US" dirty="0" smtClean="0"/>
              <a:t>+ Y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:</a:t>
            </a:r>
          </a:p>
          <a:p>
            <a:pPr lvl="2" eaLnBrk="1" hangingPunct="1"/>
            <a:r>
              <a:rPr lang="en-US" dirty="0" smtClean="0"/>
              <a:t>Sea </a:t>
            </a:r>
            <a:r>
              <a:rPr lang="en-US" b="1" dirty="0" smtClean="0"/>
              <a:t>U </a:t>
            </a:r>
            <a:r>
              <a:rPr lang="en-US" dirty="0" smtClean="0"/>
              <a:t>= (3,-2) y </a:t>
            </a:r>
            <a:r>
              <a:rPr lang="en-US" b="1" dirty="0" smtClean="0"/>
              <a:t>V</a:t>
            </a:r>
            <a:r>
              <a:rPr lang="en-US" dirty="0" smtClean="0"/>
              <a:t>= (4,6), </a:t>
            </a:r>
            <a:r>
              <a:rPr lang="en-US" dirty="0" err="1" smtClean="0"/>
              <a:t>entonces</a:t>
            </a:r>
            <a:r>
              <a:rPr lang="en-US" dirty="0" smtClean="0"/>
              <a:t>,</a:t>
            </a:r>
          </a:p>
          <a:p>
            <a:pPr lvl="2" eaLnBrk="1" hangingPunct="1"/>
            <a:r>
              <a:rPr lang="en-US" b="1" dirty="0" smtClean="0"/>
              <a:t>U</a:t>
            </a:r>
            <a:r>
              <a:rPr lang="en-US" dirty="0" smtClean="0"/>
              <a:t> + </a:t>
            </a:r>
            <a:r>
              <a:rPr lang="en-US" b="1" dirty="0" smtClean="0"/>
              <a:t>V</a:t>
            </a:r>
            <a:r>
              <a:rPr lang="en-US" dirty="0" smtClean="0"/>
              <a:t> = (3,-2) + (4,6)</a:t>
            </a:r>
          </a:p>
          <a:p>
            <a:pPr lvl="2" eaLnBrk="1" hangingPunct="1"/>
            <a:r>
              <a:rPr lang="en-US" dirty="0" smtClean="0"/>
              <a:t>          = (3 + 4), (-2 + 6)</a:t>
            </a:r>
          </a:p>
          <a:p>
            <a:pPr lvl="2" eaLnBrk="1" hangingPunct="1"/>
            <a:r>
              <a:rPr lang="en-US" dirty="0" smtClean="0"/>
              <a:t>          = (7,4)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371600" y="5572780"/>
            <a:ext cx="6172200" cy="52322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 dirty="0">
                <a:latin typeface="Verdana" pitchFamily="34" charset="0"/>
              </a:rPr>
              <a:t>Nota</a:t>
            </a:r>
            <a:r>
              <a:rPr lang="en-US" sz="1400" dirty="0">
                <a:latin typeface="Verdana" pitchFamily="34" charset="0"/>
              </a:rPr>
              <a:t>: Si </a:t>
            </a:r>
            <a:r>
              <a:rPr lang="en-US" sz="1400" dirty="0" err="1">
                <a:latin typeface="Verdana" pitchFamily="34" charset="0"/>
              </a:rPr>
              <a:t>las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dirty="0" err="1">
                <a:latin typeface="Verdana" pitchFamily="34" charset="0"/>
              </a:rPr>
              <a:t>coordenadas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dirty="0" err="1">
                <a:latin typeface="Verdana" pitchFamily="34" charset="0"/>
              </a:rPr>
              <a:t>están</a:t>
            </a:r>
            <a:r>
              <a:rPr lang="en-US" sz="1400" dirty="0">
                <a:latin typeface="Verdana" pitchFamily="34" charset="0"/>
              </a:rPr>
              <a:t> en forma polar </a:t>
            </a:r>
            <a:r>
              <a:rPr lang="en-US" sz="1400" dirty="0" err="1">
                <a:latin typeface="Verdana" pitchFamily="34" charset="0"/>
              </a:rPr>
              <a:t>debe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dirty="0" err="1">
                <a:latin typeface="Verdana" pitchFamily="34" charset="0"/>
              </a:rPr>
              <a:t>convertirlas</a:t>
            </a:r>
            <a:r>
              <a:rPr lang="en-US" sz="1400" dirty="0">
                <a:latin typeface="Verdana" pitchFamily="34" charset="0"/>
              </a:rPr>
              <a:t> a </a:t>
            </a:r>
            <a:r>
              <a:rPr lang="en-US" sz="1400" dirty="0" err="1">
                <a:latin typeface="Verdana" pitchFamily="34" charset="0"/>
              </a:rPr>
              <a:t>coordenadas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dirty="0" err="1">
                <a:latin typeface="Verdana" pitchFamily="34" charset="0"/>
              </a:rPr>
              <a:t>rectangulares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dirty="0" err="1">
                <a:latin typeface="Verdana" pitchFamily="34" charset="0"/>
              </a:rPr>
              <a:t>para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dirty="0" err="1">
                <a:latin typeface="Verdana" pitchFamily="34" charset="0"/>
              </a:rPr>
              <a:t>luego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dirty="0" err="1">
                <a:latin typeface="Verdana" pitchFamily="34" charset="0"/>
              </a:rPr>
              <a:t>realizar</a:t>
            </a:r>
            <a:r>
              <a:rPr lang="en-US" sz="1400" dirty="0">
                <a:latin typeface="Verdana" pitchFamily="34" charset="0"/>
              </a:rPr>
              <a:t> la </a:t>
            </a:r>
            <a:r>
              <a:rPr lang="en-US" sz="1400" dirty="0" err="1">
                <a:latin typeface="Verdana" pitchFamily="34" charset="0"/>
              </a:rPr>
              <a:t>suma</a:t>
            </a:r>
            <a:r>
              <a:rPr lang="en-US" sz="1400" dirty="0">
                <a:latin typeface="Verdana" pitchFamily="34" charset="0"/>
              </a:rPr>
              <a:t>.</a:t>
            </a:r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3058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3058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7" name="6 Botón de acción: Inicio">
            <a:hlinkClick r:id="rId2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ortar rectángulo de esquina sencilla"/>
          <p:cNvSpPr/>
          <p:nvPr/>
        </p:nvSpPr>
        <p:spPr>
          <a:xfrm>
            <a:off x="381000" y="533400"/>
            <a:ext cx="80772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Multiplicación</a:t>
            </a:r>
            <a:r>
              <a:rPr lang="en-US" dirty="0" smtClean="0"/>
              <a:t>: Vector x </a:t>
            </a:r>
            <a:r>
              <a:rPr lang="en-US" dirty="0" err="1" smtClean="0"/>
              <a:t>Escalar</a:t>
            </a:r>
            <a:endParaRPr 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Definiciones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Un vector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cantidad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magnitud</a:t>
            </a:r>
            <a:r>
              <a:rPr lang="en-US" dirty="0" smtClean="0"/>
              <a:t> y </a:t>
            </a:r>
            <a:r>
              <a:rPr lang="en-US" dirty="0" err="1" smtClean="0"/>
              <a:t>dirección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Un </a:t>
            </a:r>
            <a:r>
              <a:rPr lang="en-US" dirty="0" err="1" smtClean="0"/>
              <a:t>escalar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cantidad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magnitud</a:t>
            </a:r>
            <a:r>
              <a:rPr lang="en-US" dirty="0" smtClean="0"/>
              <a:t>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b="1" i="1" dirty="0" smtClean="0"/>
              <a:t>no </a:t>
            </a:r>
            <a:r>
              <a:rPr lang="en-US" dirty="0" err="1" smtClean="0"/>
              <a:t>dirección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Ejemplos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/>
              <a:t>Cantidades</a:t>
            </a:r>
            <a:r>
              <a:rPr lang="en-US" dirty="0" smtClean="0"/>
              <a:t> </a:t>
            </a:r>
            <a:r>
              <a:rPr lang="en-US" dirty="0" err="1" smtClean="0"/>
              <a:t>vectoriales</a:t>
            </a:r>
            <a:endParaRPr lang="en-US" dirty="0" smtClean="0"/>
          </a:p>
          <a:p>
            <a:pPr lvl="3" eaLnBrk="1" hangingPunct="1">
              <a:lnSpc>
                <a:spcPct val="90000"/>
              </a:lnSpc>
            </a:pPr>
            <a:r>
              <a:rPr lang="en-US" dirty="0" err="1" smtClean="0"/>
              <a:t>Velocidad</a:t>
            </a:r>
            <a:endParaRPr lang="en-US" dirty="0" smtClean="0"/>
          </a:p>
          <a:p>
            <a:pPr lvl="3" eaLnBrk="1" hangingPunct="1">
              <a:lnSpc>
                <a:spcPct val="90000"/>
              </a:lnSpc>
            </a:pPr>
            <a:r>
              <a:rPr lang="en-US" dirty="0" err="1" smtClean="0"/>
              <a:t>Desplazamiento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/>
              <a:t>Cantidades</a:t>
            </a:r>
            <a:r>
              <a:rPr lang="en-US" dirty="0" smtClean="0"/>
              <a:t> </a:t>
            </a:r>
            <a:r>
              <a:rPr lang="en-US" dirty="0" err="1" smtClean="0"/>
              <a:t>escalares</a:t>
            </a:r>
            <a:endParaRPr lang="en-US" dirty="0" smtClean="0"/>
          </a:p>
          <a:p>
            <a:pPr lvl="3" eaLnBrk="1" hangingPunct="1">
              <a:lnSpc>
                <a:spcPct val="90000"/>
              </a:lnSpc>
            </a:pPr>
            <a:r>
              <a:rPr lang="en-US" dirty="0" err="1" smtClean="0"/>
              <a:t>Masa</a:t>
            </a:r>
            <a:endParaRPr lang="en-US" dirty="0" smtClean="0"/>
          </a:p>
          <a:p>
            <a:pPr lvl="3" eaLnBrk="1" hangingPunct="1">
              <a:lnSpc>
                <a:spcPct val="90000"/>
              </a:lnSpc>
            </a:pPr>
            <a:r>
              <a:rPr lang="en-US" dirty="0" err="1" smtClean="0"/>
              <a:t>Distancia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3058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3058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Botón de acción: Inicio">
            <a:hlinkClick r:id="rId2" action="ppaction://hlinksldjump" highlightClick="1"/>
          </p:cNvPr>
          <p:cNvSpPr/>
          <p:nvPr/>
        </p:nvSpPr>
        <p:spPr>
          <a:xfrm>
            <a:off x="8534400" y="2286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smtClean="0"/>
              <a:t>Reglas para la multiplicación de un vector por un escalar:</a:t>
            </a:r>
          </a:p>
          <a:p>
            <a:pPr lvl="1" eaLnBrk="1" hangingPunct="1"/>
            <a:r>
              <a:rPr lang="en-US" smtClean="0"/>
              <a:t>Si un vector </a:t>
            </a:r>
            <a:r>
              <a:rPr lang="en-US" b="1" smtClean="0"/>
              <a:t>A</a:t>
            </a:r>
            <a:r>
              <a:rPr lang="en-US" smtClean="0"/>
              <a:t> se multiplica por una cantidad escalar positiva </a:t>
            </a:r>
            <a:r>
              <a:rPr lang="en-US" i="1" smtClean="0"/>
              <a:t>m, </a:t>
            </a:r>
            <a:r>
              <a:rPr lang="en-US" smtClean="0"/>
              <a:t>entonces el producto </a:t>
            </a:r>
            <a:r>
              <a:rPr lang="en-US" i="1" smtClean="0"/>
              <a:t>m</a:t>
            </a:r>
            <a:r>
              <a:rPr lang="en-US" b="1" smtClean="0"/>
              <a:t>A</a:t>
            </a:r>
            <a:r>
              <a:rPr lang="en-US" smtClean="0"/>
              <a:t> es un vector que tiene la misma dirección que </a:t>
            </a:r>
            <a:r>
              <a:rPr lang="en-US" b="1" smtClean="0"/>
              <a:t>A</a:t>
            </a:r>
            <a:r>
              <a:rPr lang="en-US" smtClean="0"/>
              <a:t> y la magnitud m</a:t>
            </a:r>
            <a:r>
              <a:rPr lang="en-US" b="1" smtClean="0"/>
              <a:t>A.</a:t>
            </a:r>
          </a:p>
          <a:p>
            <a:pPr lvl="1" eaLnBrk="1" hangingPunct="1"/>
            <a:r>
              <a:rPr lang="en-US" smtClean="0"/>
              <a:t>Si el vector A se multiplica por una cantidad escalar negativa </a:t>
            </a:r>
            <a:r>
              <a:rPr lang="en-US" i="1" smtClean="0"/>
              <a:t>-m,</a:t>
            </a:r>
            <a:r>
              <a:rPr lang="en-US" smtClean="0"/>
              <a:t> entonces  el producto </a:t>
            </a:r>
            <a:r>
              <a:rPr lang="en-US" i="1" smtClean="0"/>
              <a:t>-m</a:t>
            </a:r>
            <a:r>
              <a:rPr lang="en-US" b="1" smtClean="0"/>
              <a:t>A</a:t>
            </a:r>
            <a:r>
              <a:rPr lang="en-US" smtClean="0"/>
              <a:t> esta dirigido en sentido opuesto que </a:t>
            </a:r>
            <a:r>
              <a:rPr lang="en-US" b="1" smtClean="0"/>
              <a:t>A</a:t>
            </a:r>
            <a:r>
              <a:rPr lang="en-US" smtClean="0"/>
              <a:t>.</a:t>
            </a:r>
          </a:p>
        </p:txBody>
      </p:sp>
      <p:sp>
        <p:nvSpPr>
          <p:cNvPr id="4" name="3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3058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3058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Botón de acción: Inicio">
            <a:hlinkClick r:id="rId2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ortar rectángulo de esquina sencilla"/>
          <p:cNvSpPr/>
          <p:nvPr/>
        </p:nvSpPr>
        <p:spPr>
          <a:xfrm>
            <a:off x="3124200" y="533400"/>
            <a:ext cx="27432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OBJETIVOS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 err="1" smtClean="0"/>
              <a:t>Relacionar</a:t>
            </a:r>
            <a:r>
              <a:rPr lang="en-US" dirty="0" smtClean="0"/>
              <a:t> el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coordenadas</a:t>
            </a:r>
            <a:r>
              <a:rPr lang="en-US" dirty="0" smtClean="0"/>
              <a:t> polares con el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coordenadas</a:t>
            </a:r>
            <a:r>
              <a:rPr lang="en-US" dirty="0" smtClean="0"/>
              <a:t> </a:t>
            </a:r>
            <a:r>
              <a:rPr lang="en-US" dirty="0" err="1" smtClean="0"/>
              <a:t>rectangulares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Reconocer</a:t>
            </a:r>
            <a:r>
              <a:rPr lang="en-US" dirty="0" smtClean="0"/>
              <a:t> la </a:t>
            </a:r>
            <a:r>
              <a:rPr lang="en-US" dirty="0" err="1" smtClean="0"/>
              <a:t>importancia</a:t>
            </a:r>
            <a:r>
              <a:rPr lang="en-US" dirty="0" smtClean="0"/>
              <a:t> de </a:t>
            </a: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coordenadas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ubicación</a:t>
            </a:r>
            <a:r>
              <a:rPr lang="en-US" dirty="0" smtClean="0"/>
              <a:t> de </a:t>
            </a:r>
            <a:r>
              <a:rPr lang="en-US" dirty="0" err="1" smtClean="0"/>
              <a:t>puntos</a:t>
            </a:r>
            <a:r>
              <a:rPr lang="en-US" dirty="0" smtClean="0"/>
              <a:t> en el </a:t>
            </a:r>
            <a:r>
              <a:rPr lang="en-US" dirty="0" err="1" smtClean="0"/>
              <a:t>plano</a:t>
            </a:r>
            <a:r>
              <a:rPr lang="en-US" dirty="0" smtClean="0"/>
              <a:t> (</a:t>
            </a:r>
            <a:r>
              <a:rPr lang="en-US" dirty="0" err="1" smtClean="0"/>
              <a:t>magnitud,dirección</a:t>
            </a:r>
            <a:r>
              <a:rPr lang="en-US" dirty="0" smtClean="0"/>
              <a:t>, </a:t>
            </a:r>
            <a:r>
              <a:rPr lang="en-US" dirty="0" err="1" smtClean="0"/>
              <a:t>desplazamiento</a:t>
            </a:r>
            <a:r>
              <a:rPr lang="en-US" dirty="0" smtClean="0"/>
              <a:t>, </a:t>
            </a:r>
            <a:r>
              <a:rPr lang="en-US" dirty="0" err="1" smtClean="0"/>
              <a:t>sentido</a:t>
            </a:r>
            <a:r>
              <a:rPr lang="en-US" dirty="0" smtClean="0"/>
              <a:t>) </a:t>
            </a:r>
            <a:r>
              <a:rPr lang="en-US" dirty="0" err="1" smtClean="0"/>
              <a:t>representados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un vector.</a:t>
            </a:r>
          </a:p>
          <a:p>
            <a:pPr eaLnBrk="1" hangingPunct="1"/>
            <a:r>
              <a:rPr lang="en-US" dirty="0" err="1" smtClean="0"/>
              <a:t>Definir</a:t>
            </a:r>
            <a:r>
              <a:rPr lang="en-US" dirty="0" smtClean="0"/>
              <a:t> el </a:t>
            </a:r>
            <a:r>
              <a:rPr lang="en-US" dirty="0" err="1" smtClean="0"/>
              <a:t>concepto</a:t>
            </a:r>
            <a:r>
              <a:rPr lang="en-US" dirty="0" smtClean="0"/>
              <a:t> vector.</a:t>
            </a:r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48600" y="6096000"/>
            <a:ext cx="457200" cy="280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848600" y="5791200"/>
            <a:ext cx="457200" cy="280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Botón de acción: Inicio">
            <a:hlinkClick r:id="rId2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ortar rectángulo de esquina sencilla"/>
          <p:cNvSpPr/>
          <p:nvPr/>
        </p:nvSpPr>
        <p:spPr>
          <a:xfrm>
            <a:off x="381000" y="533400"/>
            <a:ext cx="23622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Ejemplo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 3(</a:t>
            </a:r>
            <a:r>
              <a:rPr lang="en-US" b="1" dirty="0" smtClean="0"/>
              <a:t>A</a:t>
            </a:r>
            <a:r>
              <a:rPr lang="en-US" dirty="0" smtClean="0"/>
              <a:t>) = 3</a:t>
            </a:r>
            <a:r>
              <a:rPr lang="en-US" b="1" dirty="0" smtClean="0"/>
              <a:t>A</a:t>
            </a:r>
            <a:r>
              <a:rPr lang="en-US" dirty="0" smtClean="0"/>
              <a:t>, o sea, 3</a:t>
            </a: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3 </a:t>
            </a:r>
            <a:r>
              <a:rPr lang="en-US" dirty="0" err="1" smtClean="0"/>
              <a:t>veces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largo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n-US" dirty="0" smtClean="0"/>
              <a:t> y </a:t>
            </a:r>
            <a:r>
              <a:rPr lang="en-US" dirty="0" err="1" smtClean="0"/>
              <a:t>apunta</a:t>
            </a:r>
            <a:r>
              <a:rPr lang="en-US" dirty="0" smtClean="0"/>
              <a:t> en la </a:t>
            </a:r>
            <a:r>
              <a:rPr lang="en-US" dirty="0" err="1" smtClean="0"/>
              <a:t>misma</a:t>
            </a:r>
            <a:r>
              <a:rPr lang="en-US" dirty="0" smtClean="0"/>
              <a:t> </a:t>
            </a:r>
            <a:r>
              <a:rPr lang="en-US" dirty="0" err="1" smtClean="0"/>
              <a:t>dirección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-(1/3)(</a:t>
            </a:r>
            <a:r>
              <a:rPr lang="en-US" b="1" dirty="0" smtClean="0"/>
              <a:t>A</a:t>
            </a:r>
            <a:r>
              <a:rPr lang="en-US" dirty="0" smtClean="0"/>
              <a:t>)= (-1/3)</a:t>
            </a:r>
            <a:r>
              <a:rPr lang="en-US" b="1" dirty="0" smtClean="0"/>
              <a:t>A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tercio</a:t>
            </a:r>
            <a:r>
              <a:rPr lang="en-US" dirty="0" smtClean="0"/>
              <a:t> la </a:t>
            </a:r>
            <a:r>
              <a:rPr lang="en-US" dirty="0" err="1" smtClean="0"/>
              <a:t>longitud</a:t>
            </a:r>
            <a:r>
              <a:rPr lang="en-US" dirty="0" smtClean="0"/>
              <a:t> de </a:t>
            </a:r>
            <a:r>
              <a:rPr lang="en-US" b="1" dirty="0" smtClean="0"/>
              <a:t>A</a:t>
            </a:r>
            <a:r>
              <a:rPr lang="en-US" dirty="0" smtClean="0"/>
              <a:t>, y </a:t>
            </a:r>
            <a:r>
              <a:rPr lang="en-US" dirty="0" err="1" smtClean="0"/>
              <a:t>apunta</a:t>
            </a:r>
            <a:r>
              <a:rPr lang="en-US" dirty="0" smtClean="0"/>
              <a:t> en la </a:t>
            </a:r>
            <a:r>
              <a:rPr lang="en-US" dirty="0" err="1" smtClean="0"/>
              <a:t>dirección</a:t>
            </a:r>
            <a:r>
              <a:rPr lang="en-US" dirty="0" smtClean="0"/>
              <a:t> </a:t>
            </a:r>
            <a:r>
              <a:rPr lang="en-US" dirty="0" err="1" smtClean="0"/>
              <a:t>opuesta</a:t>
            </a:r>
            <a:r>
              <a:rPr lang="en-US" dirty="0" smtClean="0"/>
              <a:t> a </a:t>
            </a:r>
            <a:r>
              <a:rPr lang="en-US" b="1" dirty="0" err="1" smtClean="0"/>
              <a:t>A</a:t>
            </a:r>
            <a:r>
              <a:rPr lang="en-US" dirty="0" smtClean="0"/>
              <a:t>.</a:t>
            </a:r>
            <a:endParaRPr lang="en-US" b="1" dirty="0" smtClean="0"/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3058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3058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Botón de acción: Inicio">
            <a:hlinkClick r:id="rId2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ortar rectángulo de esquina sencilla"/>
          <p:cNvSpPr/>
          <p:nvPr/>
        </p:nvSpPr>
        <p:spPr>
          <a:xfrm>
            <a:off x="381000" y="533400"/>
            <a:ext cx="23622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Práctica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8. Si </a:t>
            </a:r>
            <a:r>
              <a:rPr lang="en-US" b="1" dirty="0" smtClean="0"/>
              <a:t>W</a:t>
            </a:r>
            <a:r>
              <a:rPr lang="en-US" dirty="0" smtClean="0"/>
              <a:t> = </a:t>
            </a:r>
            <a:r>
              <a:rPr lang="en-US" b="1" dirty="0" smtClean="0"/>
              <a:t>U</a:t>
            </a:r>
            <a:r>
              <a:rPr lang="en-US" dirty="0" smtClean="0"/>
              <a:t> +(– 2</a:t>
            </a:r>
            <a:r>
              <a:rPr lang="en-US" b="1" dirty="0" smtClean="0"/>
              <a:t>V)</a:t>
            </a:r>
            <a:r>
              <a:rPr lang="en-US" dirty="0" smtClean="0"/>
              <a:t>, con </a:t>
            </a:r>
            <a:r>
              <a:rPr lang="en-US" b="1" dirty="0" smtClean="0"/>
              <a:t>U</a:t>
            </a:r>
            <a:r>
              <a:rPr lang="en-US" dirty="0" smtClean="0"/>
              <a:t> = (8,83°) y </a:t>
            </a:r>
          </a:p>
          <a:p>
            <a:pPr eaLnBrk="1" hangingPunct="1">
              <a:buNone/>
            </a:pPr>
            <a:r>
              <a:rPr lang="en-US" b="1" dirty="0" smtClean="0"/>
              <a:t>  V </a:t>
            </a:r>
            <a:r>
              <a:rPr lang="en-US" dirty="0" smtClean="0"/>
              <a:t>= (3.5, 144°). </a:t>
            </a:r>
            <a:r>
              <a:rPr lang="en-US" dirty="0" err="1" smtClean="0"/>
              <a:t>Escribe</a:t>
            </a:r>
            <a:r>
              <a:rPr lang="en-US" dirty="0" smtClean="0"/>
              <a:t> el vector </a:t>
            </a:r>
            <a:r>
              <a:rPr lang="en-US" dirty="0" err="1" smtClean="0"/>
              <a:t>resultante</a:t>
            </a:r>
            <a:r>
              <a:rPr lang="en-US" dirty="0" smtClean="0"/>
              <a:t> </a:t>
            </a:r>
            <a:r>
              <a:rPr lang="en-US" b="1" dirty="0" smtClean="0"/>
              <a:t>W</a:t>
            </a:r>
            <a:r>
              <a:rPr lang="en-US" dirty="0" smtClean="0"/>
              <a:t> en forma polar y en forma rectangular.</a:t>
            </a:r>
          </a:p>
          <a:p>
            <a:pPr lvl="1" eaLnBrk="1" hangingPunct="1"/>
            <a:r>
              <a:rPr lang="en-US" dirty="0" err="1" smtClean="0"/>
              <a:t>Papel</a:t>
            </a:r>
            <a:r>
              <a:rPr lang="en-US" dirty="0" smtClean="0"/>
              <a:t> de </a:t>
            </a:r>
            <a:r>
              <a:rPr lang="en-US" dirty="0" err="1" smtClean="0"/>
              <a:t>gráfica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Reglas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Transportador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Aplicar</a:t>
            </a:r>
            <a:r>
              <a:rPr lang="en-US" dirty="0" smtClean="0"/>
              <a:t> </a:t>
            </a:r>
            <a:r>
              <a:rPr lang="en-US" dirty="0" err="1" smtClean="0"/>
              <a:t>concepto</a:t>
            </a:r>
            <a:r>
              <a:rPr lang="en-US" dirty="0" smtClean="0"/>
              <a:t> de </a:t>
            </a:r>
            <a:r>
              <a:rPr lang="en-US" dirty="0" err="1" smtClean="0"/>
              <a:t>igualdad</a:t>
            </a:r>
            <a:r>
              <a:rPr lang="en-US" dirty="0" smtClean="0"/>
              <a:t> de dos </a:t>
            </a:r>
            <a:r>
              <a:rPr lang="en-US" dirty="0" err="1" smtClean="0"/>
              <a:t>vectores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err="1" smtClean="0"/>
              <a:t>Aplicar</a:t>
            </a:r>
            <a:r>
              <a:rPr lang="en-US" dirty="0" smtClean="0"/>
              <a:t> </a:t>
            </a:r>
            <a:r>
              <a:rPr lang="en-US" dirty="0" err="1" smtClean="0"/>
              <a:t>concepto</a:t>
            </a:r>
            <a:r>
              <a:rPr lang="en-US" dirty="0" smtClean="0"/>
              <a:t> de </a:t>
            </a:r>
            <a:r>
              <a:rPr lang="en-US" dirty="0" err="1" smtClean="0"/>
              <a:t>multiplicación</a:t>
            </a:r>
            <a:r>
              <a:rPr lang="en-US" dirty="0" smtClean="0"/>
              <a:t> de vector y </a:t>
            </a:r>
            <a:r>
              <a:rPr lang="en-US" dirty="0" err="1" smtClean="0"/>
              <a:t>escalar</a:t>
            </a:r>
            <a:r>
              <a:rPr lang="en-US" dirty="0" smtClean="0"/>
              <a:t>.</a:t>
            </a:r>
          </a:p>
          <a:p>
            <a:pPr lvl="2" eaLnBrk="1" hangingPunct="1"/>
            <a:endParaRPr lang="en-US" dirty="0" smtClean="0"/>
          </a:p>
          <a:p>
            <a:pPr lvl="4"/>
            <a:r>
              <a:rPr lang="en-US" dirty="0" err="1" smtClean="0">
                <a:hlinkClick r:id="rId2" action="ppaction://hlinksldjump"/>
              </a:rPr>
              <a:t>Solucionario</a:t>
            </a:r>
            <a:endParaRPr lang="en-US" dirty="0" smtClean="0"/>
          </a:p>
        </p:txBody>
      </p:sp>
      <p:sp>
        <p:nvSpPr>
          <p:cNvPr id="4" name="3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3058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3058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Botón de acción: Inicio">
            <a:hlinkClick r:id="rId3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ortar rectángulo de esquina sencilla"/>
          <p:cNvSpPr/>
          <p:nvPr/>
        </p:nvSpPr>
        <p:spPr>
          <a:xfrm>
            <a:off x="381000" y="533400"/>
            <a:ext cx="28194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Aplicación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9. Un  </a:t>
            </a:r>
            <a:r>
              <a:rPr lang="en-US" dirty="0" err="1" smtClean="0"/>
              <a:t>avión</a:t>
            </a:r>
            <a:r>
              <a:rPr lang="en-US" dirty="0" smtClean="0"/>
              <a:t> </a:t>
            </a:r>
            <a:r>
              <a:rPr lang="en-US" dirty="0" err="1" smtClean="0"/>
              <a:t>despega</a:t>
            </a:r>
            <a:r>
              <a:rPr lang="en-US" dirty="0" smtClean="0"/>
              <a:t> en un </a:t>
            </a:r>
            <a:r>
              <a:rPr lang="en-US" dirty="0" err="1" smtClean="0"/>
              <a:t>ángulo</a:t>
            </a:r>
            <a:r>
              <a:rPr lang="en-US" dirty="0" smtClean="0"/>
              <a:t> de 10° y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velocidad</a:t>
            </a:r>
            <a:r>
              <a:rPr lang="en-US" dirty="0" smtClean="0"/>
              <a:t> de 250mi/h. </a:t>
            </a:r>
            <a:r>
              <a:rPr lang="en-US" dirty="0" err="1" smtClean="0"/>
              <a:t>Halla</a:t>
            </a:r>
            <a:r>
              <a:rPr lang="en-US" dirty="0" smtClean="0"/>
              <a:t> la </a:t>
            </a:r>
            <a:r>
              <a:rPr lang="en-US" dirty="0" err="1" smtClean="0"/>
              <a:t>velocidad</a:t>
            </a:r>
            <a:r>
              <a:rPr lang="en-US" dirty="0" smtClean="0"/>
              <a:t> </a:t>
            </a:r>
            <a:r>
              <a:rPr lang="en-US" dirty="0" err="1" smtClean="0"/>
              <a:t>respecto</a:t>
            </a:r>
            <a:r>
              <a:rPr lang="en-US" dirty="0" smtClean="0"/>
              <a:t> al </a:t>
            </a:r>
            <a:r>
              <a:rPr lang="en-US" dirty="0" err="1" smtClean="0"/>
              <a:t>suelo</a:t>
            </a:r>
            <a:r>
              <a:rPr lang="en-US" dirty="0" smtClean="0"/>
              <a:t> y la </a:t>
            </a:r>
            <a:r>
              <a:rPr lang="en-US" dirty="0" err="1" smtClean="0"/>
              <a:t>tasa</a:t>
            </a:r>
            <a:r>
              <a:rPr lang="en-US" dirty="0" smtClean="0"/>
              <a:t> de </a:t>
            </a:r>
            <a:r>
              <a:rPr lang="en-US" dirty="0" err="1" smtClean="0"/>
              <a:t>ascenso</a:t>
            </a:r>
            <a:r>
              <a:rPr lang="en-US" dirty="0" smtClean="0"/>
              <a:t> del </a:t>
            </a:r>
            <a:r>
              <a:rPr lang="en-US" dirty="0" err="1" smtClean="0"/>
              <a:t>avión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  <a:p>
            <a:pPr lvl="2" eaLnBrk="1" hangingPunct="1"/>
            <a:r>
              <a:rPr lang="en-US" dirty="0" err="1" smtClean="0">
                <a:hlinkClick r:id="rId2" action="ppaction://hlinksldjump"/>
              </a:rPr>
              <a:t>Solucionario</a:t>
            </a:r>
            <a:endParaRPr lang="en-US" dirty="0" smtClean="0"/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3058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3058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Botón de acción: Inicio">
            <a:hlinkClick r:id="rId3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ortar rectángulo de esquina sencilla"/>
          <p:cNvSpPr/>
          <p:nvPr/>
        </p:nvSpPr>
        <p:spPr>
          <a:xfrm>
            <a:off x="381000" y="533400"/>
            <a:ext cx="28194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Aplicación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10. Un </a:t>
            </a:r>
            <a:r>
              <a:rPr lang="en-US" dirty="0" err="1" smtClean="0"/>
              <a:t>avión</a:t>
            </a:r>
            <a:r>
              <a:rPr lang="en-US" dirty="0" smtClean="0"/>
              <a:t> </a:t>
            </a:r>
            <a:r>
              <a:rPr lang="en-US" dirty="0" err="1" smtClean="0"/>
              <a:t>vuela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velocidad</a:t>
            </a:r>
            <a:r>
              <a:rPr lang="en-US" dirty="0" smtClean="0"/>
              <a:t> de 300 mi/h y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demora</a:t>
            </a:r>
            <a:r>
              <a:rPr lang="en-US" dirty="0" smtClean="0"/>
              <a:t> de 40°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altitud</a:t>
            </a:r>
            <a:r>
              <a:rPr lang="en-US" dirty="0" smtClean="0"/>
              <a:t> </a:t>
            </a:r>
            <a:r>
              <a:rPr lang="en-US" dirty="0" err="1" smtClean="0"/>
              <a:t>constante</a:t>
            </a:r>
            <a:r>
              <a:rPr lang="en-US" dirty="0" smtClean="0"/>
              <a:t>.  El </a:t>
            </a:r>
            <a:r>
              <a:rPr lang="en-US" dirty="0" err="1" smtClean="0"/>
              <a:t>avión</a:t>
            </a:r>
            <a:r>
              <a:rPr lang="en-US" dirty="0" smtClean="0"/>
              <a:t> </a:t>
            </a:r>
            <a:r>
              <a:rPr lang="en-US" dirty="0" err="1" smtClean="0"/>
              <a:t>encuentra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ráfaga</a:t>
            </a:r>
            <a:r>
              <a:rPr lang="en-US" dirty="0" smtClean="0"/>
              <a:t> de </a:t>
            </a:r>
            <a:r>
              <a:rPr lang="en-US" dirty="0" err="1" smtClean="0"/>
              <a:t>viento</a:t>
            </a:r>
            <a:r>
              <a:rPr lang="en-US" dirty="0" smtClean="0"/>
              <a:t> </a:t>
            </a:r>
            <a:r>
              <a:rPr lang="en-US" dirty="0" err="1" smtClean="0"/>
              <a:t>cuya</a:t>
            </a:r>
            <a:r>
              <a:rPr lang="en-US" dirty="0" smtClean="0"/>
              <a:t> </a:t>
            </a:r>
            <a:r>
              <a:rPr lang="en-US" dirty="0" err="1" smtClean="0"/>
              <a:t>velocidad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de 60 mi/h y </a:t>
            </a:r>
            <a:r>
              <a:rPr lang="en-US" dirty="0" err="1" smtClean="0"/>
              <a:t>cuya</a:t>
            </a:r>
            <a:r>
              <a:rPr lang="en-US" dirty="0" smtClean="0"/>
              <a:t> </a:t>
            </a:r>
            <a:r>
              <a:rPr lang="en-US" dirty="0" err="1" smtClean="0"/>
              <a:t>demora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de 155°. </a:t>
            </a:r>
            <a:r>
              <a:rPr lang="en-US" dirty="0" err="1" smtClean="0"/>
              <a:t>Halla</a:t>
            </a:r>
            <a:r>
              <a:rPr lang="en-US" dirty="0" smtClean="0"/>
              <a:t> la </a:t>
            </a:r>
            <a:r>
              <a:rPr lang="en-US" dirty="0" err="1" smtClean="0"/>
              <a:t>velocidad</a:t>
            </a:r>
            <a:r>
              <a:rPr lang="en-US" dirty="0" smtClean="0"/>
              <a:t> </a:t>
            </a:r>
            <a:r>
              <a:rPr lang="en-US" dirty="0" err="1" smtClean="0"/>
              <a:t>resultante</a:t>
            </a:r>
            <a:r>
              <a:rPr lang="en-US" dirty="0" smtClean="0"/>
              <a:t> del </a:t>
            </a:r>
            <a:r>
              <a:rPr lang="en-US" dirty="0" err="1" smtClean="0"/>
              <a:t>avión</a:t>
            </a:r>
            <a:r>
              <a:rPr lang="en-US" dirty="0" smtClean="0"/>
              <a:t> y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demora</a:t>
            </a:r>
            <a:r>
              <a:rPr lang="en-US" dirty="0" smtClean="0"/>
              <a:t> </a:t>
            </a:r>
            <a:r>
              <a:rPr lang="en-US" dirty="0" err="1" smtClean="0"/>
              <a:t>mientras</a:t>
            </a:r>
            <a:r>
              <a:rPr lang="en-US" dirty="0" smtClean="0"/>
              <a:t> </a:t>
            </a:r>
            <a:r>
              <a:rPr lang="en-US" dirty="0" err="1" smtClean="0"/>
              <a:t>vuela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del </a:t>
            </a:r>
            <a:r>
              <a:rPr lang="en-US" dirty="0" err="1" smtClean="0"/>
              <a:t>viento</a:t>
            </a:r>
            <a:r>
              <a:rPr lang="en-US" dirty="0" smtClean="0"/>
              <a:t>.</a:t>
            </a:r>
          </a:p>
          <a:p>
            <a:pPr lvl="2" eaLnBrk="1" hangingPunct="1"/>
            <a:endParaRPr lang="en-US" dirty="0" smtClean="0"/>
          </a:p>
          <a:p>
            <a:pPr lvl="2" eaLnBrk="1" hangingPunct="1"/>
            <a:r>
              <a:rPr lang="en-US" dirty="0" err="1" smtClean="0">
                <a:hlinkClick r:id="rId2" action="ppaction://hlinksldjump"/>
              </a:rPr>
              <a:t>Solucionario</a:t>
            </a:r>
            <a:endParaRPr lang="en-US" dirty="0" smtClean="0"/>
          </a:p>
        </p:txBody>
      </p:sp>
      <p:sp>
        <p:nvSpPr>
          <p:cNvPr id="4" name="3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3058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3058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Botón de acción: Inicio">
            <a:hlinkClick r:id="rId3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ortar rectángulo de esquina sencilla"/>
          <p:cNvSpPr/>
          <p:nvPr/>
        </p:nvSpPr>
        <p:spPr>
          <a:xfrm>
            <a:off x="1752600" y="304800"/>
            <a:ext cx="6019800" cy="914400"/>
          </a:xfrm>
          <a:prstGeom prst="snip1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600" smtClean="0"/>
              <a:t>Componentes de un Vector y</a:t>
            </a:r>
            <a:br>
              <a:rPr lang="en-US" sz="3600" smtClean="0"/>
            </a:br>
            <a:r>
              <a:rPr lang="en-US" sz="3600" smtClean="0"/>
              <a:t> Vectores Unitarios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8229600" cy="4530725"/>
          </a:xfrm>
        </p:spPr>
        <p:txBody>
          <a:bodyPr/>
          <a:lstStyle/>
          <a:p>
            <a:pPr eaLnBrk="1" hangingPunct="1"/>
            <a:r>
              <a:rPr lang="en-US" dirty="0" err="1" smtClean="0"/>
              <a:t>Componentes</a:t>
            </a:r>
            <a:r>
              <a:rPr lang="en-US" dirty="0" smtClean="0"/>
              <a:t> de un vector</a:t>
            </a:r>
          </a:p>
          <a:p>
            <a:pPr lvl="1" eaLnBrk="1" hangingPunct="1"/>
            <a:r>
              <a:rPr lang="en-US" dirty="0" err="1" smtClean="0"/>
              <a:t>Emplea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proyecciones</a:t>
            </a:r>
            <a:r>
              <a:rPr lang="en-US" dirty="0" smtClean="0"/>
              <a:t> de un vector a lo largo de los </a:t>
            </a:r>
            <a:r>
              <a:rPr lang="en-US" dirty="0" err="1" smtClean="0"/>
              <a:t>ejes</a:t>
            </a:r>
            <a:r>
              <a:rPr lang="en-US" dirty="0" smtClean="0"/>
              <a:t> de un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coordenadas</a:t>
            </a:r>
            <a:r>
              <a:rPr lang="en-US" dirty="0" smtClean="0"/>
              <a:t>. A </a:t>
            </a:r>
            <a:r>
              <a:rPr lang="en-US" dirty="0" err="1" smtClean="0"/>
              <a:t>esas</a:t>
            </a:r>
            <a:r>
              <a:rPr lang="en-US" dirty="0" smtClean="0"/>
              <a:t> </a:t>
            </a:r>
            <a:r>
              <a:rPr lang="en-US" dirty="0" err="1" smtClean="0"/>
              <a:t>proyecciones</a:t>
            </a:r>
            <a:r>
              <a:rPr lang="en-US" dirty="0" smtClean="0"/>
              <a:t> se les </a:t>
            </a:r>
            <a:r>
              <a:rPr lang="en-US" dirty="0" err="1" smtClean="0"/>
              <a:t>denomina</a:t>
            </a:r>
            <a:r>
              <a:rPr lang="en-US" dirty="0" smtClean="0"/>
              <a:t> </a:t>
            </a:r>
            <a:r>
              <a:rPr lang="en-US" dirty="0" err="1" smtClean="0"/>
              <a:t>componentes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err="1" smtClean="0"/>
              <a:t>Ejemplo</a:t>
            </a:r>
            <a:r>
              <a:rPr lang="en-US" dirty="0" smtClean="0"/>
              <a:t>:</a:t>
            </a:r>
          </a:p>
        </p:txBody>
      </p:sp>
      <p:pic>
        <p:nvPicPr>
          <p:cNvPr id="40964" name="Picture 5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9624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6019800" y="44196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8000"/>
                </a:solidFill>
                <a:latin typeface="Verdana" pitchFamily="34" charset="0"/>
              </a:rPr>
              <a:t>V</a:t>
            </a:r>
            <a:r>
              <a:rPr lang="en-US" sz="1600" baseline="-25000">
                <a:solidFill>
                  <a:srgbClr val="008000"/>
                </a:solidFill>
                <a:latin typeface="Verdana" pitchFamily="34" charset="0"/>
              </a:rPr>
              <a:t>y</a:t>
            </a:r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auto">
          <a:xfrm flipV="1">
            <a:off x="6477000" y="4495800"/>
            <a:ext cx="0" cy="914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PR"/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7162800" y="55626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8000"/>
                </a:solidFill>
                <a:latin typeface="Verdana" pitchFamily="34" charset="0"/>
              </a:rPr>
              <a:t>V</a:t>
            </a:r>
            <a:r>
              <a:rPr lang="en-US" sz="1600" baseline="-25000">
                <a:solidFill>
                  <a:srgbClr val="008000"/>
                </a:solidFill>
                <a:latin typeface="Verdana" pitchFamily="34" charset="0"/>
              </a:rPr>
              <a:t>x</a:t>
            </a:r>
          </a:p>
        </p:txBody>
      </p:sp>
      <p:sp>
        <p:nvSpPr>
          <p:cNvPr id="40968" name="Line 10"/>
          <p:cNvSpPr>
            <a:spLocks noChangeShapeType="1"/>
          </p:cNvSpPr>
          <p:nvPr/>
        </p:nvSpPr>
        <p:spPr bwMode="auto">
          <a:xfrm flipV="1">
            <a:off x="6477000" y="5334000"/>
            <a:ext cx="10668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PR"/>
          </a:p>
        </p:txBody>
      </p:sp>
      <p:sp>
        <p:nvSpPr>
          <p:cNvPr id="40969" name="Line 11"/>
          <p:cNvSpPr>
            <a:spLocks noChangeShapeType="1"/>
          </p:cNvSpPr>
          <p:nvPr/>
        </p:nvSpPr>
        <p:spPr bwMode="auto">
          <a:xfrm flipV="1">
            <a:off x="7467600" y="4495800"/>
            <a:ext cx="0" cy="838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PR"/>
          </a:p>
        </p:txBody>
      </p:sp>
      <p:sp>
        <p:nvSpPr>
          <p:cNvPr id="40970" name="Line 12"/>
          <p:cNvSpPr>
            <a:spLocks noChangeShapeType="1"/>
          </p:cNvSpPr>
          <p:nvPr/>
        </p:nvSpPr>
        <p:spPr bwMode="auto">
          <a:xfrm flipV="1">
            <a:off x="6477000" y="4495800"/>
            <a:ext cx="990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PR"/>
          </a:p>
        </p:txBody>
      </p:sp>
      <p:sp>
        <p:nvSpPr>
          <p:cNvPr id="40971" name="Text Box 13"/>
          <p:cNvSpPr txBox="1">
            <a:spLocks noChangeArrowheads="1"/>
          </p:cNvSpPr>
          <p:nvPr/>
        </p:nvSpPr>
        <p:spPr bwMode="auto">
          <a:xfrm>
            <a:off x="6781800" y="4953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latin typeface="Verdana" pitchFamily="34" charset="0"/>
              </a:rPr>
              <a:t>θ</a:t>
            </a:r>
          </a:p>
        </p:txBody>
      </p:sp>
      <p:sp>
        <p:nvSpPr>
          <p:cNvPr id="40972" name="Freeform 14"/>
          <p:cNvSpPr>
            <a:spLocks/>
          </p:cNvSpPr>
          <p:nvPr/>
        </p:nvSpPr>
        <p:spPr bwMode="auto">
          <a:xfrm>
            <a:off x="6705600" y="5105400"/>
            <a:ext cx="76200" cy="228600"/>
          </a:xfrm>
          <a:custGeom>
            <a:avLst/>
            <a:gdLst>
              <a:gd name="T0" fmla="*/ 120967511 w 48"/>
              <a:gd name="T1" fmla="*/ 362902445 h 144"/>
              <a:gd name="T2" fmla="*/ 0 w 48"/>
              <a:gd name="T3" fmla="*/ 0 h 144"/>
              <a:gd name="T4" fmla="*/ 0 60000 65536"/>
              <a:gd name="T5" fmla="*/ 0 60000 65536"/>
              <a:gd name="T6" fmla="*/ 0 w 48"/>
              <a:gd name="T7" fmla="*/ 0 h 144"/>
              <a:gd name="T8" fmla="*/ 48 w 48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44">
                <a:moveTo>
                  <a:pt x="48" y="144"/>
                </a:moveTo>
                <a:cubicBezTo>
                  <a:pt x="28" y="84"/>
                  <a:pt x="8" y="2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R"/>
          </a:p>
        </p:txBody>
      </p:sp>
      <p:sp>
        <p:nvSpPr>
          <p:cNvPr id="40973" name="Text Box 15"/>
          <p:cNvSpPr txBox="1">
            <a:spLocks noChangeArrowheads="1"/>
          </p:cNvSpPr>
          <p:nvPr/>
        </p:nvSpPr>
        <p:spPr bwMode="auto">
          <a:xfrm>
            <a:off x="533400" y="4038600"/>
            <a:ext cx="2743200" cy="181588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dirty="0">
                <a:latin typeface="Verdana" pitchFamily="34" charset="0"/>
              </a:rPr>
              <a:t>El vector </a:t>
            </a:r>
            <a:r>
              <a:rPr lang="en-US" sz="1600" b="1" dirty="0">
                <a:solidFill>
                  <a:srgbClr val="CC3300"/>
                </a:solidFill>
                <a:latin typeface="Verdana" pitchFamily="34" charset="0"/>
              </a:rPr>
              <a:t>V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</a:rPr>
              <a:t>se </a:t>
            </a:r>
            <a:r>
              <a:rPr lang="en-US" sz="1600" dirty="0" err="1">
                <a:latin typeface="Verdana" pitchFamily="34" charset="0"/>
              </a:rPr>
              <a:t>localiza</a:t>
            </a:r>
            <a:r>
              <a:rPr lang="en-US" sz="1600" dirty="0">
                <a:latin typeface="Verdana" pitchFamily="34" charset="0"/>
              </a:rPr>
              <a:t> en el </a:t>
            </a:r>
            <a:r>
              <a:rPr lang="en-US" sz="1600" dirty="0" err="1">
                <a:latin typeface="Verdana" pitchFamily="34" charset="0"/>
              </a:rPr>
              <a:t>plano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xy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formando</a:t>
            </a:r>
            <a:r>
              <a:rPr lang="en-US" sz="1600" dirty="0">
                <a:latin typeface="Verdana" pitchFamily="34" charset="0"/>
              </a:rPr>
              <a:t> un </a:t>
            </a:r>
            <a:r>
              <a:rPr lang="en-US" sz="1600" dirty="0" err="1" smtClean="0">
                <a:latin typeface="Verdana" pitchFamily="34" charset="0"/>
              </a:rPr>
              <a:t>ángulo</a:t>
            </a:r>
            <a:r>
              <a:rPr lang="en-US" sz="1600" dirty="0" smtClean="0">
                <a:latin typeface="Verdana" pitchFamily="34" charset="0"/>
              </a:rPr>
              <a:t> con </a:t>
            </a:r>
            <a:r>
              <a:rPr lang="en-US" sz="1600" dirty="0">
                <a:latin typeface="Verdana" pitchFamily="34" charset="0"/>
              </a:rPr>
              <a:t>el </a:t>
            </a:r>
            <a:r>
              <a:rPr lang="en-US" sz="1600" dirty="0" err="1">
                <a:latin typeface="Verdana" pitchFamily="34" charset="0"/>
              </a:rPr>
              <a:t>eje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positivo</a:t>
            </a:r>
            <a:r>
              <a:rPr lang="en-US" sz="1600" dirty="0">
                <a:latin typeface="Verdana" pitchFamily="34" charset="0"/>
              </a:rPr>
              <a:t> de x. Este vector </a:t>
            </a:r>
            <a:r>
              <a:rPr lang="en-US" sz="1600" dirty="0" err="1">
                <a:latin typeface="Verdana" pitchFamily="34" charset="0"/>
              </a:rPr>
              <a:t>puede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expresarse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como</a:t>
            </a:r>
            <a:r>
              <a:rPr lang="en-US" sz="1600" dirty="0">
                <a:latin typeface="Verdana" pitchFamily="34" charset="0"/>
              </a:rPr>
              <a:t> la </a:t>
            </a:r>
            <a:r>
              <a:rPr lang="en-US" sz="1600" dirty="0" err="1">
                <a:latin typeface="Verdana" pitchFamily="34" charset="0"/>
              </a:rPr>
              <a:t>suma</a:t>
            </a:r>
            <a:r>
              <a:rPr lang="en-US" sz="1600" dirty="0">
                <a:latin typeface="Verdana" pitchFamily="34" charset="0"/>
              </a:rPr>
              <a:t> de </a:t>
            </a:r>
            <a:r>
              <a:rPr lang="en-US" sz="1600" dirty="0" err="1">
                <a:latin typeface="Verdana" pitchFamily="34" charset="0"/>
              </a:rPr>
              <a:t>otros</a:t>
            </a:r>
            <a:r>
              <a:rPr lang="en-US" sz="1600" dirty="0">
                <a:latin typeface="Verdana" pitchFamily="34" charset="0"/>
              </a:rPr>
              <a:t> dos </a:t>
            </a:r>
            <a:r>
              <a:rPr lang="en-US" sz="1600" dirty="0" err="1">
                <a:latin typeface="Verdana" pitchFamily="34" charset="0"/>
              </a:rPr>
              <a:t>vectores</a:t>
            </a:r>
            <a:r>
              <a:rPr lang="en-US" sz="1600" dirty="0">
                <a:latin typeface="Verdana" pitchFamily="34" charset="0"/>
              </a:rPr>
              <a:t>.</a:t>
            </a:r>
          </a:p>
        </p:txBody>
      </p:sp>
      <p:sp>
        <p:nvSpPr>
          <p:cNvPr id="40974" name="Text Box 16"/>
          <p:cNvSpPr txBox="1">
            <a:spLocks noChangeArrowheads="1"/>
          </p:cNvSpPr>
          <p:nvPr/>
        </p:nvSpPr>
        <p:spPr bwMode="auto">
          <a:xfrm>
            <a:off x="6324600" y="3429000"/>
            <a:ext cx="396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y</a:t>
            </a:r>
          </a:p>
        </p:txBody>
      </p:sp>
      <p:sp>
        <p:nvSpPr>
          <p:cNvPr id="40975" name="Text Box 17"/>
          <p:cNvSpPr txBox="1">
            <a:spLocks noChangeArrowheads="1"/>
          </p:cNvSpPr>
          <p:nvPr/>
        </p:nvSpPr>
        <p:spPr bwMode="auto">
          <a:xfrm>
            <a:off x="7848600" y="5029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x</a:t>
            </a:r>
          </a:p>
        </p:txBody>
      </p:sp>
      <p:sp>
        <p:nvSpPr>
          <p:cNvPr id="40976" name="Text Box 18"/>
          <p:cNvSpPr txBox="1">
            <a:spLocks noChangeArrowheads="1"/>
          </p:cNvSpPr>
          <p:nvPr/>
        </p:nvSpPr>
        <p:spPr bwMode="auto">
          <a:xfrm>
            <a:off x="3505200" y="43434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CC3300"/>
                </a:solidFill>
                <a:latin typeface="Verdana" pitchFamily="34" charset="0"/>
              </a:rPr>
              <a:t>V</a:t>
            </a:r>
            <a:r>
              <a:rPr lang="en-US" sz="1400" b="1">
                <a:latin typeface="Verdana" pitchFamily="34" charset="0"/>
              </a:rPr>
              <a:t> = </a:t>
            </a:r>
            <a:r>
              <a:rPr lang="en-US" sz="1400" b="1">
                <a:solidFill>
                  <a:srgbClr val="008000"/>
                </a:solidFill>
                <a:latin typeface="Verdana" pitchFamily="34" charset="0"/>
              </a:rPr>
              <a:t>V</a:t>
            </a:r>
            <a:r>
              <a:rPr lang="en-US" sz="1400" b="1" baseline="-25000">
                <a:solidFill>
                  <a:srgbClr val="008000"/>
                </a:solidFill>
                <a:latin typeface="Verdana" pitchFamily="34" charset="0"/>
              </a:rPr>
              <a:t>x</a:t>
            </a:r>
            <a:r>
              <a:rPr lang="en-US" sz="1400" b="1">
                <a:latin typeface="Verdana" pitchFamily="34" charset="0"/>
              </a:rPr>
              <a:t> +</a:t>
            </a:r>
            <a:r>
              <a:rPr lang="en-US" sz="1400" b="1">
                <a:solidFill>
                  <a:srgbClr val="008000"/>
                </a:solidFill>
                <a:latin typeface="Verdana" pitchFamily="34" charset="0"/>
              </a:rPr>
              <a:t>V</a:t>
            </a:r>
            <a:r>
              <a:rPr lang="en-US" sz="1400" b="1" baseline="-25000">
                <a:solidFill>
                  <a:srgbClr val="008000"/>
                </a:solidFill>
                <a:latin typeface="Verdana" pitchFamily="34" charset="0"/>
              </a:rPr>
              <a:t>y</a:t>
            </a:r>
          </a:p>
        </p:txBody>
      </p:sp>
      <p:sp>
        <p:nvSpPr>
          <p:cNvPr id="17" name="1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3058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8" name="1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3058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9" name="18 Botón de acción: Inicio">
            <a:hlinkClick r:id="rId4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V</a:t>
            </a:r>
            <a:r>
              <a:rPr lang="en-US" baseline="-25000" smtClean="0"/>
              <a:t>x</a:t>
            </a:r>
            <a:r>
              <a:rPr lang="en-US" smtClean="0"/>
              <a:t> representa la proyección de V a lo largo del eje de x.</a:t>
            </a:r>
          </a:p>
          <a:p>
            <a:pPr eaLnBrk="1" hangingPunct="1"/>
            <a:r>
              <a:rPr lang="en-US" smtClean="0"/>
              <a:t>V</a:t>
            </a:r>
            <a:r>
              <a:rPr lang="en-US" baseline="-25000" smtClean="0"/>
              <a:t>y</a:t>
            </a:r>
            <a:r>
              <a:rPr lang="en-US" smtClean="0"/>
              <a:t> representa la proyección de V a lo largo del eje de y.</a:t>
            </a:r>
          </a:p>
          <a:p>
            <a:pPr eaLnBrk="1" hangingPunct="1"/>
            <a:r>
              <a:rPr lang="en-US" smtClean="0"/>
              <a:t>Cálculo de las componentes:</a:t>
            </a:r>
          </a:p>
          <a:p>
            <a:pPr lvl="1" eaLnBrk="1" hangingPunct="1"/>
            <a:r>
              <a:rPr lang="en-US" smtClean="0"/>
              <a:t>V</a:t>
            </a:r>
            <a:r>
              <a:rPr lang="en-US" baseline="-25000" smtClean="0"/>
              <a:t>x</a:t>
            </a:r>
            <a:r>
              <a:rPr lang="en-US" smtClean="0"/>
              <a:t> = V cos </a:t>
            </a:r>
            <a:r>
              <a:rPr lang="el-GR" smtClean="0"/>
              <a:t>θ</a:t>
            </a:r>
            <a:endParaRPr lang="en-US" smtClean="0"/>
          </a:p>
          <a:p>
            <a:pPr lvl="1" eaLnBrk="1" hangingPunct="1"/>
            <a:r>
              <a:rPr lang="en-US" smtClean="0"/>
              <a:t>V</a:t>
            </a:r>
            <a:r>
              <a:rPr lang="en-US" baseline="-25000" smtClean="0"/>
              <a:t>y</a:t>
            </a:r>
            <a:r>
              <a:rPr lang="en-US" smtClean="0"/>
              <a:t> = V sen </a:t>
            </a:r>
            <a:r>
              <a:rPr lang="el-GR" smtClean="0"/>
              <a:t>θ</a:t>
            </a:r>
            <a:endParaRPr lang="en-US" smtClean="0"/>
          </a:p>
          <a:p>
            <a:pPr lvl="1" eaLnBrk="1" hangingPunct="1"/>
            <a:r>
              <a:rPr lang="en-US" smtClean="0"/>
              <a:t>Los signos de las componentes dependen del ángulo </a:t>
            </a:r>
            <a:r>
              <a:rPr lang="el-GR" smtClean="0"/>
              <a:t>θ</a:t>
            </a:r>
            <a:r>
              <a:rPr lang="en-US" smtClean="0"/>
              <a:t>.</a:t>
            </a:r>
            <a:endParaRPr lang="el-GR" smtClean="0"/>
          </a:p>
        </p:txBody>
      </p:sp>
      <p:sp>
        <p:nvSpPr>
          <p:cNvPr id="4" name="3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3058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3058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Botón de acción: Inicio">
            <a:hlinkClick r:id="rId2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ortar rectángulo de esquina sencilla"/>
          <p:cNvSpPr/>
          <p:nvPr/>
        </p:nvSpPr>
        <p:spPr>
          <a:xfrm>
            <a:off x="381000" y="533400"/>
            <a:ext cx="23622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Práctica</a:t>
            </a:r>
            <a:endParaRPr lang="en-US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11. Un </a:t>
            </a:r>
            <a:r>
              <a:rPr lang="en-US" dirty="0" err="1" smtClean="0"/>
              <a:t>autobús</a:t>
            </a:r>
            <a:r>
              <a:rPr lang="en-US" dirty="0" smtClean="0"/>
              <a:t> </a:t>
            </a:r>
            <a:r>
              <a:rPr lang="en-US" dirty="0" err="1" smtClean="0"/>
              <a:t>viaja</a:t>
            </a:r>
            <a:r>
              <a:rPr lang="en-US" dirty="0" smtClean="0"/>
              <a:t> 23.0 km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carretera</a:t>
            </a:r>
            <a:r>
              <a:rPr lang="en-US" dirty="0" smtClean="0"/>
              <a:t> recta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30° al </a:t>
            </a:r>
            <a:r>
              <a:rPr lang="en-US" dirty="0" err="1" smtClean="0"/>
              <a:t>norte</a:t>
            </a:r>
            <a:r>
              <a:rPr lang="en-US" dirty="0" smtClean="0"/>
              <a:t> del </a:t>
            </a:r>
            <a:r>
              <a:rPr lang="en-US" dirty="0" err="1" smtClean="0"/>
              <a:t>este</a:t>
            </a:r>
            <a:r>
              <a:rPr lang="en-US" dirty="0" smtClean="0"/>
              <a:t>. ¿</a:t>
            </a:r>
            <a:r>
              <a:rPr lang="en-US" dirty="0" err="1" smtClean="0"/>
              <a:t>Cuáles</a:t>
            </a:r>
            <a:r>
              <a:rPr lang="en-US" dirty="0" smtClean="0"/>
              <a:t> son los </a:t>
            </a:r>
            <a:r>
              <a:rPr lang="en-US" dirty="0" err="1" smtClean="0"/>
              <a:t>componentes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y </a:t>
            </a:r>
            <a:r>
              <a:rPr lang="en-US" dirty="0" err="1" smtClean="0"/>
              <a:t>norte</a:t>
            </a:r>
            <a:r>
              <a:rPr lang="en-US" dirty="0" smtClean="0"/>
              <a:t>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desplazamiento</a:t>
            </a:r>
            <a:r>
              <a:rPr lang="en-US" dirty="0" smtClean="0"/>
              <a:t>?</a:t>
            </a:r>
          </a:p>
          <a:p>
            <a:pPr lvl="2" eaLnBrk="1" hangingPunct="1"/>
            <a:endParaRPr lang="en-US" dirty="0" smtClean="0"/>
          </a:p>
          <a:p>
            <a:pPr lvl="2" eaLnBrk="1" hangingPunct="1"/>
            <a:r>
              <a:rPr lang="en-US" dirty="0" err="1" smtClean="0">
                <a:hlinkClick r:id="rId2" action="ppaction://hlinksldjump"/>
              </a:rPr>
              <a:t>Solucionario</a:t>
            </a:r>
            <a:endParaRPr lang="en-US" dirty="0" smtClean="0"/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3058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3058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Botón de acción: Inicio">
            <a:hlinkClick r:id="rId3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ortar rectángulo de esquina sencilla"/>
          <p:cNvSpPr/>
          <p:nvPr/>
        </p:nvSpPr>
        <p:spPr>
          <a:xfrm>
            <a:off x="381000" y="533400"/>
            <a:ext cx="23622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Práctica</a:t>
            </a:r>
            <a:endParaRPr lang="en-US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12. Un </a:t>
            </a:r>
            <a:r>
              <a:rPr lang="en-US" dirty="0" err="1" smtClean="0"/>
              <a:t>caminante</a:t>
            </a:r>
            <a:r>
              <a:rPr lang="en-US" dirty="0" smtClean="0"/>
              <a:t> </a:t>
            </a:r>
            <a:r>
              <a:rPr lang="en-US" dirty="0" err="1" smtClean="0"/>
              <a:t>recorre</a:t>
            </a:r>
            <a:r>
              <a:rPr lang="en-US" dirty="0" smtClean="0"/>
              <a:t> 14.7 km con un </a:t>
            </a:r>
            <a:r>
              <a:rPr lang="en-US" dirty="0" err="1" smtClean="0"/>
              <a:t>ángulo</a:t>
            </a:r>
            <a:r>
              <a:rPr lang="en-US" dirty="0" smtClean="0"/>
              <a:t> de 35° al </a:t>
            </a:r>
            <a:r>
              <a:rPr lang="en-US" dirty="0" err="1" smtClean="0"/>
              <a:t>sur</a:t>
            </a:r>
            <a:r>
              <a:rPr lang="en-US" dirty="0" smtClean="0"/>
              <a:t> del </a:t>
            </a:r>
            <a:r>
              <a:rPr lang="en-US" dirty="0" err="1" smtClean="0"/>
              <a:t>este</a:t>
            </a:r>
            <a:r>
              <a:rPr lang="en-US" dirty="0" smtClean="0"/>
              <a:t>. </a:t>
            </a:r>
            <a:r>
              <a:rPr lang="en-US" dirty="0" err="1" smtClean="0"/>
              <a:t>Encuentre</a:t>
            </a:r>
            <a:r>
              <a:rPr lang="en-US" dirty="0" smtClean="0"/>
              <a:t> los </a:t>
            </a:r>
            <a:r>
              <a:rPr lang="en-US" dirty="0" err="1" smtClean="0"/>
              <a:t>componentes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y </a:t>
            </a:r>
            <a:r>
              <a:rPr lang="en-US" dirty="0" err="1" smtClean="0"/>
              <a:t>norte</a:t>
            </a:r>
            <a:r>
              <a:rPr lang="en-US" dirty="0" smtClean="0"/>
              <a:t> de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caminata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err="1" smtClean="0">
                <a:hlinkClick r:id="rId2" action="ppaction://hlinksldjump"/>
              </a:rPr>
              <a:t>Solucionario</a:t>
            </a:r>
            <a:endParaRPr lang="en-US" dirty="0" smtClean="0"/>
          </a:p>
          <a:p>
            <a:pPr algn="just" eaLnBrk="1" hangingPunct="1"/>
            <a:r>
              <a:rPr lang="en-US" dirty="0" smtClean="0"/>
              <a:t>13. Un </a:t>
            </a:r>
            <a:r>
              <a:rPr lang="en-US" dirty="0" err="1" smtClean="0"/>
              <a:t>avión</a:t>
            </a:r>
            <a:r>
              <a:rPr lang="en-US" dirty="0" smtClean="0"/>
              <a:t> </a:t>
            </a:r>
            <a:r>
              <a:rPr lang="en-US" dirty="0" err="1" smtClean="0"/>
              <a:t>vuela</a:t>
            </a:r>
            <a:r>
              <a:rPr lang="en-US" dirty="0" smtClean="0"/>
              <a:t> a 65m/s en </a:t>
            </a:r>
            <a:r>
              <a:rPr lang="en-US" dirty="0" err="1" smtClean="0"/>
              <a:t>dirección</a:t>
            </a:r>
            <a:r>
              <a:rPr lang="en-US" dirty="0" smtClean="0"/>
              <a:t> 149° </a:t>
            </a:r>
            <a:r>
              <a:rPr lang="en-US" dirty="0" err="1" smtClean="0"/>
              <a:t>contrario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manecillas</a:t>
            </a:r>
            <a:r>
              <a:rPr lang="en-US" dirty="0" smtClean="0"/>
              <a:t> del </a:t>
            </a:r>
            <a:r>
              <a:rPr lang="en-US" dirty="0" err="1" smtClean="0"/>
              <a:t>reloj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</a:t>
            </a:r>
            <a:r>
              <a:rPr lang="en-US" dirty="0" err="1" smtClean="0"/>
              <a:t>este</a:t>
            </a:r>
            <a:r>
              <a:rPr lang="en-US" dirty="0" smtClean="0"/>
              <a:t>. </a:t>
            </a:r>
            <a:r>
              <a:rPr lang="en-US" dirty="0" err="1" smtClean="0"/>
              <a:t>Encuentre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componentes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y </a:t>
            </a:r>
            <a:r>
              <a:rPr lang="en-US" dirty="0" err="1" smtClean="0"/>
              <a:t>norte</a:t>
            </a:r>
            <a:r>
              <a:rPr lang="en-US" dirty="0" smtClean="0"/>
              <a:t> de la </a:t>
            </a:r>
            <a:r>
              <a:rPr lang="en-US" dirty="0" err="1" smtClean="0"/>
              <a:t>velocidad</a:t>
            </a:r>
            <a:r>
              <a:rPr lang="en-US" dirty="0" smtClean="0"/>
              <a:t> del </a:t>
            </a:r>
            <a:r>
              <a:rPr lang="en-US" dirty="0" err="1" smtClean="0"/>
              <a:t>avión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err="1" smtClean="0">
                <a:hlinkClick r:id="rId2" action="ppaction://hlinksldjump"/>
              </a:rPr>
              <a:t>Solucionario</a:t>
            </a:r>
            <a:endParaRPr lang="en-US" dirty="0" smtClean="0"/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3058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3058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Botón de acción: Inicio">
            <a:hlinkClick r:id="rId3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ortar rectángulo de esquina diagonal"/>
          <p:cNvSpPr/>
          <p:nvPr/>
        </p:nvSpPr>
        <p:spPr>
          <a:xfrm>
            <a:off x="533400" y="457200"/>
            <a:ext cx="4038600" cy="685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" name="1 CuadroTexto"/>
          <p:cNvSpPr txBox="1"/>
          <p:nvPr/>
        </p:nvSpPr>
        <p:spPr>
          <a:xfrm>
            <a:off x="838200" y="3048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Solucionario</a:t>
            </a:r>
            <a:r>
              <a:rPr lang="en-US" sz="5400" dirty="0" smtClean="0"/>
              <a:t>:</a:t>
            </a:r>
            <a:endParaRPr lang="es-PR" sz="5400" dirty="0"/>
          </a:p>
        </p:txBody>
      </p:sp>
      <p:sp>
        <p:nvSpPr>
          <p:cNvPr id="3" name="2 Rectángulo"/>
          <p:cNvSpPr/>
          <p:nvPr/>
        </p:nvSpPr>
        <p:spPr>
          <a:xfrm>
            <a:off x="381000" y="152400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sz="1200" b="1" dirty="0" smtClean="0"/>
              <a:t>1.</a:t>
            </a:r>
            <a:r>
              <a:rPr lang="en-US" sz="1200" dirty="0" smtClean="0"/>
              <a:t> </a:t>
            </a:r>
            <a:r>
              <a:rPr lang="en-US" dirty="0" smtClean="0"/>
              <a:t>(</a:t>
            </a:r>
            <a:r>
              <a:rPr lang="en-US" sz="1200" dirty="0" smtClean="0"/>
              <a:t>0.8, 175°)</a:t>
            </a:r>
          </a:p>
          <a:p>
            <a:pPr lvl="1" eaLnBrk="1" hangingPunct="1"/>
            <a:r>
              <a:rPr lang="en-US" sz="1200" dirty="0" err="1" smtClean="0"/>
              <a:t>Puede</a:t>
            </a:r>
            <a:r>
              <a:rPr lang="en-US" sz="1200" dirty="0" smtClean="0"/>
              <a:t> ser </a:t>
            </a:r>
            <a:r>
              <a:rPr lang="en-US" sz="1200" dirty="0" err="1" smtClean="0"/>
              <a:t>representado</a:t>
            </a:r>
            <a:r>
              <a:rPr lang="en-US" sz="1200" dirty="0" smtClean="0"/>
              <a:t> </a:t>
            </a:r>
            <a:r>
              <a:rPr lang="en-US" sz="1200" dirty="0" err="1" smtClean="0"/>
              <a:t>como</a:t>
            </a:r>
            <a:r>
              <a:rPr lang="en-US" sz="1200" dirty="0" smtClean="0"/>
              <a:t>: (0.8, -185°)</a:t>
            </a:r>
          </a:p>
          <a:p>
            <a:pPr lvl="1" eaLnBrk="1" hangingPunct="1"/>
            <a:r>
              <a:rPr lang="en-US" sz="1200" dirty="0" err="1" smtClean="0"/>
              <a:t>Puede</a:t>
            </a:r>
            <a:r>
              <a:rPr lang="en-US" sz="1200" dirty="0" smtClean="0"/>
              <a:t> </a:t>
            </a:r>
            <a:r>
              <a:rPr lang="en-US" sz="1200" dirty="0" err="1" smtClean="0"/>
              <a:t>representarse</a:t>
            </a:r>
            <a:r>
              <a:rPr lang="en-US" sz="1200" dirty="0" smtClean="0"/>
              <a:t> </a:t>
            </a:r>
            <a:r>
              <a:rPr lang="en-US" sz="1200" dirty="0" err="1" smtClean="0"/>
              <a:t>utilizando</a:t>
            </a:r>
            <a:r>
              <a:rPr lang="en-US" sz="1200" dirty="0" smtClean="0"/>
              <a:t> </a:t>
            </a:r>
            <a:r>
              <a:rPr lang="en-US" sz="1200" dirty="0" err="1" smtClean="0"/>
              <a:t>coordenadas</a:t>
            </a:r>
            <a:r>
              <a:rPr lang="en-US" sz="1200" dirty="0" smtClean="0"/>
              <a:t> </a:t>
            </a:r>
            <a:r>
              <a:rPr lang="en-US" sz="1200" dirty="0" err="1" smtClean="0"/>
              <a:t>rectangulares</a:t>
            </a:r>
            <a:r>
              <a:rPr lang="en-US" sz="1200" dirty="0" smtClean="0"/>
              <a:t>.</a:t>
            </a:r>
          </a:p>
          <a:p>
            <a:pPr eaLnBrk="1" hangingPunct="1"/>
            <a:r>
              <a:rPr lang="en-US" sz="1200" b="1" dirty="0" smtClean="0"/>
              <a:t>2.</a:t>
            </a:r>
            <a:r>
              <a:rPr lang="en-US" sz="1200" dirty="0" smtClean="0"/>
              <a:t> (0.4, 330°)</a:t>
            </a:r>
          </a:p>
          <a:p>
            <a:pPr lvl="1" eaLnBrk="1" hangingPunct="1"/>
            <a:r>
              <a:rPr lang="en-US" sz="1200" dirty="0" err="1" smtClean="0"/>
              <a:t>Puede</a:t>
            </a:r>
            <a:r>
              <a:rPr lang="en-US" sz="1200" dirty="0" smtClean="0"/>
              <a:t> ser </a:t>
            </a:r>
            <a:r>
              <a:rPr lang="en-US" sz="1200" dirty="0" err="1" smtClean="0"/>
              <a:t>representado</a:t>
            </a:r>
            <a:r>
              <a:rPr lang="en-US" sz="1200" dirty="0" smtClean="0"/>
              <a:t> </a:t>
            </a:r>
            <a:r>
              <a:rPr lang="en-US" sz="1200" dirty="0" err="1" smtClean="0"/>
              <a:t>como</a:t>
            </a:r>
            <a:r>
              <a:rPr lang="en-US" sz="1200" dirty="0" smtClean="0"/>
              <a:t> : (0.4, -30°)</a:t>
            </a:r>
          </a:p>
          <a:p>
            <a:pPr lvl="1" eaLnBrk="1" hangingPunct="1"/>
            <a:r>
              <a:rPr lang="en-US" sz="1200" dirty="0" err="1" smtClean="0"/>
              <a:t>Puede</a:t>
            </a:r>
            <a:r>
              <a:rPr lang="en-US" sz="1200" dirty="0" smtClean="0"/>
              <a:t> </a:t>
            </a:r>
            <a:r>
              <a:rPr lang="en-US" sz="1200" dirty="0" err="1" smtClean="0"/>
              <a:t>representarse</a:t>
            </a:r>
            <a:r>
              <a:rPr lang="en-US" sz="1200" dirty="0" smtClean="0"/>
              <a:t> </a:t>
            </a:r>
            <a:r>
              <a:rPr lang="en-US" sz="1200" dirty="0" err="1" smtClean="0"/>
              <a:t>utilizando</a:t>
            </a:r>
            <a:r>
              <a:rPr lang="en-US" sz="1200" dirty="0" smtClean="0"/>
              <a:t> </a:t>
            </a:r>
            <a:r>
              <a:rPr lang="en-US" sz="1200" dirty="0" err="1" smtClean="0"/>
              <a:t>coordenadas</a:t>
            </a:r>
            <a:r>
              <a:rPr lang="en-US" sz="1200" dirty="0" smtClean="0"/>
              <a:t> </a:t>
            </a:r>
            <a:r>
              <a:rPr lang="en-US" sz="1200" dirty="0" err="1" smtClean="0"/>
              <a:t>rectangulares</a:t>
            </a:r>
            <a:r>
              <a:rPr lang="en-US" sz="1200" dirty="0" smtClean="0"/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-533400" y="2743200"/>
            <a:ext cx="579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eaLnBrk="1" hangingPunct="1"/>
            <a:r>
              <a:rPr lang="en-US" sz="1200" b="1" dirty="0" smtClean="0"/>
              <a:t>3.</a:t>
            </a:r>
            <a:r>
              <a:rPr lang="en-US" sz="1200" dirty="0" smtClean="0"/>
              <a:t> x = r </a:t>
            </a:r>
            <a:r>
              <a:rPr lang="en-US" sz="1200" dirty="0" err="1" smtClean="0"/>
              <a:t>cos</a:t>
            </a:r>
            <a:r>
              <a:rPr lang="en-US" sz="1200" dirty="0" smtClean="0"/>
              <a:t> </a:t>
            </a:r>
            <a:r>
              <a:rPr lang="el-GR" sz="1200" dirty="0" smtClean="0"/>
              <a:t>θ</a:t>
            </a:r>
            <a:r>
              <a:rPr lang="en-US" sz="1200" dirty="0" smtClean="0"/>
              <a:t>        x = 0.8 </a:t>
            </a:r>
            <a:r>
              <a:rPr lang="en-US" sz="1200" dirty="0" err="1" smtClean="0"/>
              <a:t>cos</a:t>
            </a:r>
            <a:r>
              <a:rPr lang="en-US" sz="1200" dirty="0" smtClean="0"/>
              <a:t> 175°        x = -0.7969</a:t>
            </a:r>
          </a:p>
          <a:p>
            <a:pPr lvl="2" eaLnBrk="1" hangingPunct="1"/>
            <a:r>
              <a:rPr lang="en-US" sz="1200" dirty="0" smtClean="0"/>
              <a:t>y = r </a:t>
            </a:r>
            <a:r>
              <a:rPr lang="en-US" sz="1200" dirty="0" err="1" smtClean="0"/>
              <a:t>sen</a:t>
            </a:r>
            <a:r>
              <a:rPr lang="en-US" sz="1200" dirty="0" smtClean="0"/>
              <a:t> </a:t>
            </a:r>
            <a:r>
              <a:rPr lang="el-GR" sz="1200" dirty="0" smtClean="0"/>
              <a:t>θ</a:t>
            </a:r>
            <a:r>
              <a:rPr lang="en-US" sz="1200" dirty="0" smtClean="0"/>
              <a:t>            y = 0.8 </a:t>
            </a:r>
            <a:r>
              <a:rPr lang="en-US" sz="1200" dirty="0" err="1" smtClean="0"/>
              <a:t>sen</a:t>
            </a:r>
            <a:r>
              <a:rPr lang="en-US" sz="1200" dirty="0" smtClean="0"/>
              <a:t> 175°        y =  0.0697</a:t>
            </a:r>
            <a:endParaRPr lang="el-GR" sz="1200" dirty="0" smtClean="0"/>
          </a:p>
          <a:p>
            <a:pPr lvl="2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lvl="2" eaLnBrk="1" hangingPunct="1"/>
            <a:r>
              <a:rPr lang="en-US" sz="1200" b="1" dirty="0" smtClean="0"/>
              <a:t>4.</a:t>
            </a:r>
            <a:r>
              <a:rPr lang="en-US" sz="1200" dirty="0" smtClean="0"/>
              <a:t> x = r </a:t>
            </a:r>
            <a:r>
              <a:rPr lang="en-US" sz="1200" dirty="0" err="1" smtClean="0"/>
              <a:t>cos</a:t>
            </a:r>
            <a:r>
              <a:rPr lang="en-US" sz="1200" dirty="0" smtClean="0"/>
              <a:t> </a:t>
            </a:r>
            <a:r>
              <a:rPr lang="el-GR" sz="1200" dirty="0" smtClean="0"/>
              <a:t>θ</a:t>
            </a:r>
            <a:r>
              <a:rPr lang="en-US" sz="1200" dirty="0" smtClean="0"/>
              <a:t>        x = 0.4 </a:t>
            </a:r>
            <a:r>
              <a:rPr lang="en-US" sz="1200" dirty="0" err="1" smtClean="0"/>
              <a:t>cos</a:t>
            </a:r>
            <a:r>
              <a:rPr lang="en-US" sz="1200" dirty="0" smtClean="0"/>
              <a:t> 330°        x =  0.3464</a:t>
            </a:r>
          </a:p>
          <a:p>
            <a:pPr lvl="2" eaLnBrk="1" hangingPunct="1"/>
            <a:r>
              <a:rPr lang="en-US" sz="1200" dirty="0" smtClean="0"/>
              <a:t>y = r </a:t>
            </a:r>
            <a:r>
              <a:rPr lang="en-US" sz="1200" dirty="0" err="1" smtClean="0"/>
              <a:t>sen</a:t>
            </a:r>
            <a:r>
              <a:rPr lang="en-US" sz="1200" dirty="0" smtClean="0"/>
              <a:t> </a:t>
            </a:r>
            <a:r>
              <a:rPr lang="el-GR" sz="1200" dirty="0" smtClean="0"/>
              <a:t>θ</a:t>
            </a:r>
            <a:r>
              <a:rPr lang="en-US" sz="1200" dirty="0" smtClean="0"/>
              <a:t>            y = 0.4 </a:t>
            </a:r>
            <a:r>
              <a:rPr lang="en-US" sz="1200" dirty="0" err="1" smtClean="0"/>
              <a:t>sen</a:t>
            </a:r>
            <a:r>
              <a:rPr lang="en-US" sz="1200" dirty="0" smtClean="0"/>
              <a:t> 330°        y =-0.2000</a:t>
            </a:r>
          </a:p>
        </p:txBody>
      </p:sp>
      <p:sp>
        <p:nvSpPr>
          <p:cNvPr id="5" name="4 Rectángulo"/>
          <p:cNvSpPr/>
          <p:nvPr/>
        </p:nvSpPr>
        <p:spPr>
          <a:xfrm>
            <a:off x="-152400" y="3810000"/>
            <a:ext cx="182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sz="1200" b="1" dirty="0" smtClean="0"/>
              <a:t>5.</a:t>
            </a:r>
            <a:r>
              <a:rPr lang="en-US" sz="1200" dirty="0" smtClean="0"/>
              <a:t> </a:t>
            </a:r>
            <a:r>
              <a:rPr lang="en-US" sz="1200" dirty="0" err="1" smtClean="0"/>
              <a:t>Teorema</a:t>
            </a:r>
            <a:r>
              <a:rPr lang="en-US" sz="1200" dirty="0" smtClean="0"/>
              <a:t> de    </a:t>
            </a:r>
            <a:r>
              <a:rPr lang="en-US" sz="1200" dirty="0" err="1" smtClean="0"/>
              <a:t>Pitágoras</a:t>
            </a:r>
            <a:r>
              <a:rPr lang="en-US" sz="1200" dirty="0" smtClean="0"/>
              <a:t>: </a:t>
            </a:r>
          </a:p>
          <a:p>
            <a:pPr lvl="1" eaLnBrk="1" hangingPunct="1"/>
            <a:r>
              <a:rPr lang="en-US" sz="1200" dirty="0" smtClean="0"/>
              <a:t>r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= x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+ y</a:t>
            </a:r>
            <a:r>
              <a:rPr lang="en-US" sz="1200" baseline="30000" dirty="0" smtClean="0"/>
              <a:t>2</a:t>
            </a:r>
          </a:p>
          <a:p>
            <a:pPr lvl="1" eaLnBrk="1" hangingPunct="1"/>
            <a:r>
              <a:rPr lang="en-US" sz="1200" dirty="0" smtClean="0"/>
              <a:t>r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= (5)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+ (-8)</a:t>
            </a:r>
            <a:r>
              <a:rPr lang="en-US" sz="1200" baseline="30000" dirty="0" smtClean="0"/>
              <a:t>2</a:t>
            </a:r>
          </a:p>
          <a:p>
            <a:pPr lvl="1" eaLnBrk="1" hangingPunct="1"/>
            <a:r>
              <a:rPr lang="en-US" sz="1200" dirty="0" smtClean="0"/>
              <a:t>r  = √89</a:t>
            </a:r>
          </a:p>
          <a:p>
            <a:pPr lvl="1" eaLnBrk="1" hangingPunct="1"/>
            <a:r>
              <a:rPr lang="en-US" sz="1200" dirty="0" smtClean="0"/>
              <a:t>r  = 9.4335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66800" y="3810000"/>
            <a:ext cx="396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sz="1200" dirty="0" err="1" smtClean="0"/>
              <a:t>Ángulo</a:t>
            </a:r>
            <a:r>
              <a:rPr lang="en-US" sz="1200" dirty="0" smtClean="0"/>
              <a:t> Polar:</a:t>
            </a:r>
          </a:p>
          <a:p>
            <a:pPr lvl="1" eaLnBrk="1" hangingPunct="1"/>
            <a:r>
              <a:rPr lang="en-US" sz="1200" dirty="0" smtClean="0"/>
              <a:t>Cos</a:t>
            </a:r>
            <a:r>
              <a:rPr lang="en-US" sz="1200" baseline="30000" dirty="0" smtClean="0"/>
              <a:t>-1</a:t>
            </a:r>
            <a:r>
              <a:rPr lang="en-US" sz="1200" dirty="0" smtClean="0"/>
              <a:t>(x/r) =</a:t>
            </a:r>
          </a:p>
          <a:p>
            <a:pPr lvl="1" eaLnBrk="1" hangingPunct="1"/>
            <a:r>
              <a:rPr lang="en-US" sz="1200" dirty="0" smtClean="0"/>
              <a:t>Cos</a:t>
            </a:r>
            <a:r>
              <a:rPr lang="en-US" sz="1200" baseline="30000" dirty="0" smtClean="0"/>
              <a:t>-1</a:t>
            </a:r>
            <a:r>
              <a:rPr lang="en-US" sz="1200" dirty="0" smtClean="0"/>
              <a:t>(5/9.4335) =</a:t>
            </a:r>
          </a:p>
          <a:p>
            <a:pPr lvl="1" eaLnBrk="1" hangingPunct="1"/>
            <a:r>
              <a:rPr lang="en-US" sz="1200" dirty="0" smtClean="0"/>
              <a:t>57.99°, el valor de </a:t>
            </a:r>
            <a:r>
              <a:rPr lang="en-US" sz="1200" dirty="0" err="1" smtClean="0"/>
              <a:t>coseno</a:t>
            </a:r>
            <a:r>
              <a:rPr lang="en-US" sz="1200" dirty="0" smtClean="0"/>
              <a:t> </a:t>
            </a:r>
            <a:r>
              <a:rPr lang="en-US" sz="1200" dirty="0" err="1" smtClean="0"/>
              <a:t>es</a:t>
            </a:r>
            <a:r>
              <a:rPr lang="en-US" sz="1200" dirty="0" smtClean="0"/>
              <a:t> </a:t>
            </a:r>
            <a:r>
              <a:rPr lang="en-US" sz="1200" dirty="0" err="1" smtClean="0"/>
              <a:t>correcto</a:t>
            </a:r>
            <a:r>
              <a:rPr lang="en-US" sz="1200" dirty="0" smtClean="0"/>
              <a:t> </a:t>
            </a:r>
            <a:r>
              <a:rPr lang="en-US" sz="1200" dirty="0" err="1" smtClean="0"/>
              <a:t>pero</a:t>
            </a:r>
            <a:r>
              <a:rPr lang="en-US" sz="1200" dirty="0" smtClean="0"/>
              <a:t> </a:t>
            </a:r>
            <a:r>
              <a:rPr lang="en-US" sz="1200" dirty="0" err="1" smtClean="0"/>
              <a:t>está</a:t>
            </a:r>
            <a:r>
              <a:rPr lang="en-US" sz="1200" dirty="0" smtClean="0"/>
              <a:t> en el primer </a:t>
            </a:r>
            <a:r>
              <a:rPr lang="en-US" sz="1200" dirty="0" err="1" smtClean="0"/>
              <a:t>cuadrante</a:t>
            </a:r>
            <a:r>
              <a:rPr lang="en-US" sz="1200" dirty="0" smtClean="0"/>
              <a:t>. </a:t>
            </a:r>
          </a:p>
          <a:p>
            <a:pPr lvl="1" eaLnBrk="1" hangingPunct="1"/>
            <a:r>
              <a:rPr lang="en-US" sz="1200" dirty="0" smtClean="0"/>
              <a:t>Para el </a:t>
            </a:r>
            <a:r>
              <a:rPr lang="en-US" sz="1200" dirty="0" err="1" smtClean="0"/>
              <a:t>cuarto</a:t>
            </a:r>
            <a:r>
              <a:rPr lang="en-US" sz="1200" dirty="0" smtClean="0"/>
              <a:t> </a:t>
            </a:r>
            <a:r>
              <a:rPr lang="en-US" sz="1200" dirty="0" err="1" smtClean="0"/>
              <a:t>cuadrante</a:t>
            </a:r>
            <a:r>
              <a:rPr lang="en-US" sz="1200" dirty="0" smtClean="0"/>
              <a:t> el </a:t>
            </a:r>
            <a:r>
              <a:rPr lang="en-US" sz="1200" dirty="0" err="1" smtClean="0"/>
              <a:t>ángulo</a:t>
            </a:r>
            <a:r>
              <a:rPr lang="en-US" sz="1200" dirty="0" smtClean="0"/>
              <a:t> con el </a:t>
            </a:r>
            <a:r>
              <a:rPr lang="en-US" sz="1200" dirty="0" err="1" smtClean="0"/>
              <a:t>mismo</a:t>
            </a:r>
            <a:r>
              <a:rPr lang="en-US" sz="1200" dirty="0" smtClean="0"/>
              <a:t> valor de </a:t>
            </a:r>
            <a:r>
              <a:rPr lang="en-US" sz="1200" dirty="0" err="1" smtClean="0"/>
              <a:t>coseno</a:t>
            </a:r>
            <a:r>
              <a:rPr lang="en-US" sz="1200" dirty="0" smtClean="0"/>
              <a:t> </a:t>
            </a:r>
            <a:r>
              <a:rPr lang="en-US" sz="1200" dirty="0" err="1" smtClean="0"/>
              <a:t>es</a:t>
            </a:r>
            <a:r>
              <a:rPr lang="en-US" sz="1200" dirty="0" smtClean="0"/>
              <a:t> 302.01°</a:t>
            </a:r>
          </a:p>
          <a:p>
            <a:pPr lvl="1" eaLnBrk="1" hangingPunct="1"/>
            <a:r>
              <a:rPr lang="en-US" sz="1200" dirty="0" err="1" smtClean="0"/>
              <a:t>También</a:t>
            </a:r>
            <a:r>
              <a:rPr lang="en-US" sz="1200" dirty="0" smtClean="0"/>
              <a:t>: tan</a:t>
            </a:r>
            <a:r>
              <a:rPr lang="en-US" sz="1200" baseline="30000" dirty="0" smtClean="0"/>
              <a:t>-1</a:t>
            </a:r>
            <a:r>
              <a:rPr lang="en-US" sz="1200" dirty="0" smtClean="0"/>
              <a:t>(-8/5)= -57.9946°</a:t>
            </a:r>
          </a:p>
          <a:p>
            <a:pPr lvl="1" eaLnBrk="1" hangingPunct="1"/>
            <a:r>
              <a:rPr lang="en-US" sz="1200" dirty="0" err="1" smtClean="0"/>
              <a:t>Entonces</a:t>
            </a:r>
            <a:r>
              <a:rPr lang="en-US" sz="1200" dirty="0" smtClean="0"/>
              <a:t> 270° + (90° – 57.9946°) = 302.01°</a:t>
            </a:r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2095500" y="41529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096000" y="228600"/>
            <a:ext cx="1905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3" action="ppaction://hlinksldjump"/>
              </a:rPr>
              <a:t>MENU PRINCIPAL</a:t>
            </a:r>
            <a:endParaRPr lang="es-P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-228600" y="5562600"/>
            <a:ext cx="495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sz="1200" b="1" dirty="0" smtClean="0"/>
              <a:t>6. </a:t>
            </a:r>
            <a:r>
              <a:rPr lang="en-US" sz="1200" dirty="0" err="1" smtClean="0"/>
              <a:t>Resultante</a:t>
            </a:r>
            <a:r>
              <a:rPr lang="en-US" sz="1200" dirty="0" smtClean="0"/>
              <a:t>: 260 metros </a:t>
            </a:r>
            <a:r>
              <a:rPr lang="en-US" sz="1200" dirty="0" err="1" smtClean="0"/>
              <a:t>es</a:t>
            </a:r>
            <a:r>
              <a:rPr lang="en-US" sz="1200" dirty="0" smtClean="0"/>
              <a:t> la </a:t>
            </a:r>
            <a:r>
              <a:rPr lang="en-US" sz="1200" dirty="0" err="1" smtClean="0"/>
              <a:t>magnitud</a:t>
            </a:r>
            <a:r>
              <a:rPr lang="en-US" sz="1200" dirty="0" smtClean="0"/>
              <a:t> del </a:t>
            </a:r>
            <a:r>
              <a:rPr lang="en-US" sz="1200" dirty="0" err="1" smtClean="0"/>
              <a:t>desplazamiento</a:t>
            </a:r>
            <a:r>
              <a:rPr lang="en-US" sz="1200" dirty="0" smtClean="0"/>
              <a:t> del comprador.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28600" y="5867400"/>
            <a:ext cx="12843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7.</a:t>
            </a:r>
            <a:r>
              <a:rPr lang="en-US" sz="1200" dirty="0" smtClean="0"/>
              <a:t> ~9.6 cm, 150°NE</a:t>
            </a:r>
            <a:endParaRPr lang="es-PR" sz="1200" dirty="0"/>
          </a:p>
        </p:txBody>
      </p:sp>
      <p:pic>
        <p:nvPicPr>
          <p:cNvPr id="13" name="12 Imagen" descr="figuravectorialmodu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1447800"/>
            <a:ext cx="1512623" cy="1404886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4876800" y="1524000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8. </a:t>
            </a:r>
            <a:r>
              <a:rPr lang="en-US" sz="1200" dirty="0" smtClean="0"/>
              <a:t>Forma Polar: (7.6, 30°)</a:t>
            </a:r>
          </a:p>
          <a:p>
            <a:pPr>
              <a:spcBef>
                <a:spcPct val="50000"/>
              </a:spcBef>
            </a:pPr>
            <a:r>
              <a:rPr lang="en-US" sz="1200" dirty="0" smtClean="0"/>
              <a:t>   Forma rectangular: (6.6,3.8) </a:t>
            </a:r>
          </a:p>
          <a:p>
            <a:pPr>
              <a:spcBef>
                <a:spcPct val="50000"/>
              </a:spcBef>
            </a:pPr>
            <a:r>
              <a:rPr lang="en-US" sz="1200" dirty="0" smtClean="0"/>
              <a:t>W = U + (-2V)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419600" y="2895600"/>
            <a:ext cx="4724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sz="1200" b="1" dirty="0" smtClean="0"/>
              <a:t>9</a:t>
            </a:r>
            <a:r>
              <a:rPr lang="en-US" sz="1200" dirty="0" smtClean="0"/>
              <a:t>. </a:t>
            </a:r>
            <a:r>
              <a:rPr lang="en-US" sz="1200" dirty="0" err="1" smtClean="0"/>
              <a:t>Velocidad</a:t>
            </a:r>
            <a:r>
              <a:rPr lang="en-US" sz="1200" dirty="0" smtClean="0"/>
              <a:t> con </a:t>
            </a:r>
            <a:r>
              <a:rPr lang="en-US" sz="1200" dirty="0" err="1" smtClean="0"/>
              <a:t>respecto</a:t>
            </a:r>
            <a:r>
              <a:rPr lang="en-US" sz="1200" dirty="0" smtClean="0"/>
              <a:t> al </a:t>
            </a:r>
            <a:r>
              <a:rPr lang="en-US" sz="1200" dirty="0" err="1" smtClean="0"/>
              <a:t>suelo</a:t>
            </a:r>
            <a:r>
              <a:rPr lang="en-US" sz="1200" dirty="0" smtClean="0"/>
              <a:t>: 246.2 mi/h. </a:t>
            </a:r>
            <a:r>
              <a:rPr lang="en-US" sz="1200" dirty="0" err="1" smtClean="0"/>
              <a:t>Tasa</a:t>
            </a:r>
            <a:r>
              <a:rPr lang="en-US" sz="1200" dirty="0" smtClean="0"/>
              <a:t> de ascenso:43.41 mi/h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800600" y="3200400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10.</a:t>
            </a:r>
            <a:r>
              <a:rPr lang="en-US" sz="1200" dirty="0" smtClean="0"/>
              <a:t> (279.98, 51.20°)</a:t>
            </a:r>
            <a:endParaRPr lang="es-PR" sz="1200" dirty="0"/>
          </a:p>
        </p:txBody>
      </p:sp>
      <p:sp>
        <p:nvSpPr>
          <p:cNvPr id="17" name="16 Rectángulo"/>
          <p:cNvSpPr/>
          <p:nvPr/>
        </p:nvSpPr>
        <p:spPr>
          <a:xfrm>
            <a:off x="4343400" y="3429000"/>
            <a:ext cx="2895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sz="1200" b="1" dirty="0"/>
              <a:t>11.</a:t>
            </a:r>
            <a:r>
              <a:rPr lang="en-US" sz="1200" dirty="0"/>
              <a:t> Sea A el vector = 23.0 km</a:t>
            </a:r>
          </a:p>
          <a:p>
            <a:pPr lvl="1" eaLnBrk="1" hangingPunct="1"/>
            <a:r>
              <a:rPr lang="en-US" sz="1200" dirty="0"/>
              <a:t>      </a:t>
            </a:r>
            <a:r>
              <a:rPr lang="en-US" sz="1200" dirty="0" err="1"/>
              <a:t>Entonces</a:t>
            </a:r>
            <a:r>
              <a:rPr lang="en-US" sz="1200" dirty="0"/>
              <a:t> A</a:t>
            </a:r>
            <a:r>
              <a:rPr lang="en-US" sz="1200" baseline="-25000" dirty="0"/>
              <a:t>x</a:t>
            </a:r>
            <a:r>
              <a:rPr lang="en-US" sz="1200" dirty="0"/>
              <a:t>= A Cos </a:t>
            </a:r>
            <a:r>
              <a:rPr lang="el-GR" sz="1200" dirty="0"/>
              <a:t>θ</a:t>
            </a:r>
            <a:endParaRPr lang="en-US" sz="1200" dirty="0"/>
          </a:p>
          <a:p>
            <a:pPr lvl="1" eaLnBrk="1" hangingPunct="1"/>
            <a:r>
              <a:rPr lang="en-US" sz="1200" dirty="0"/>
              <a:t>                       = 23.0 Cos 30°</a:t>
            </a:r>
          </a:p>
          <a:p>
            <a:pPr lvl="1" eaLnBrk="1" hangingPunct="1"/>
            <a:r>
              <a:rPr lang="en-US" sz="1200" dirty="0"/>
              <a:t>                       = 19.9 km, </a:t>
            </a:r>
            <a:r>
              <a:rPr lang="en-US" sz="1200" dirty="0" err="1"/>
              <a:t>componente</a:t>
            </a:r>
            <a:r>
              <a:rPr lang="en-US" sz="1200" dirty="0"/>
              <a:t> </a:t>
            </a:r>
            <a:r>
              <a:rPr lang="en-US" sz="1200" dirty="0" err="1"/>
              <a:t>este</a:t>
            </a:r>
            <a:endParaRPr lang="en-US" sz="1200" dirty="0"/>
          </a:p>
          <a:p>
            <a:pPr lvl="1" eaLnBrk="1" hangingPunct="1"/>
            <a:r>
              <a:rPr lang="en-US" sz="1200" baseline="-25000" dirty="0"/>
              <a:t> </a:t>
            </a:r>
            <a:r>
              <a:rPr lang="en-US" sz="1200" dirty="0"/>
              <a:t>                    A</a:t>
            </a:r>
            <a:r>
              <a:rPr lang="en-US" sz="1200" baseline="-25000" dirty="0"/>
              <a:t>y</a:t>
            </a:r>
            <a:r>
              <a:rPr lang="en-US" sz="1200" dirty="0"/>
              <a:t> = A </a:t>
            </a:r>
            <a:r>
              <a:rPr lang="en-US" sz="1200" dirty="0" err="1"/>
              <a:t>sen</a:t>
            </a:r>
            <a:r>
              <a:rPr lang="en-US" sz="1200" dirty="0"/>
              <a:t> </a:t>
            </a:r>
            <a:r>
              <a:rPr lang="el-GR" sz="1200" dirty="0"/>
              <a:t>θ</a:t>
            </a:r>
            <a:endParaRPr lang="en-US" sz="1200" dirty="0"/>
          </a:p>
          <a:p>
            <a:pPr lvl="1" eaLnBrk="1" hangingPunct="1"/>
            <a:r>
              <a:rPr lang="en-US" sz="1200" dirty="0"/>
              <a:t>                         = 23.0 </a:t>
            </a:r>
            <a:r>
              <a:rPr lang="en-US" sz="1200" dirty="0" err="1"/>
              <a:t>sen</a:t>
            </a:r>
            <a:r>
              <a:rPr lang="en-US" sz="1200" dirty="0"/>
              <a:t> 30°</a:t>
            </a:r>
          </a:p>
          <a:p>
            <a:pPr lvl="1" eaLnBrk="1" hangingPunct="1">
              <a:buNone/>
            </a:pPr>
            <a:r>
              <a:rPr lang="en-US" sz="1200" dirty="0"/>
              <a:t>                                  = 11.5 km</a:t>
            </a:r>
            <a:r>
              <a:rPr lang="en-US" sz="1200" dirty="0" smtClean="0">
                <a:latin typeface="Verdana" pitchFamily="34" charset="0"/>
              </a:rPr>
              <a:t> </a:t>
            </a:r>
          </a:p>
          <a:p>
            <a:pPr lvl="1" eaLnBrk="1" hangingPunct="1">
              <a:buNone/>
            </a:pPr>
            <a:r>
              <a:rPr lang="en-US" sz="1200" dirty="0"/>
              <a:t>                     </a:t>
            </a:r>
            <a:r>
              <a:rPr lang="en-US" sz="1200" dirty="0" smtClean="0"/>
              <a:t>A </a:t>
            </a:r>
            <a:r>
              <a:rPr lang="en-US" sz="1200" dirty="0"/>
              <a:t>= 23.0km</a:t>
            </a:r>
          </a:p>
          <a:p>
            <a:pPr>
              <a:spcBef>
                <a:spcPct val="50000"/>
              </a:spcBef>
            </a:pPr>
            <a:r>
              <a:rPr lang="en-US" sz="1200" dirty="0"/>
              <a:t>                            </a:t>
            </a:r>
            <a:r>
              <a:rPr lang="en-US" sz="1200" dirty="0" smtClean="0"/>
              <a:t>      </a:t>
            </a:r>
            <a:r>
              <a:rPr lang="en-US" sz="1200" dirty="0"/>
              <a:t>A</a:t>
            </a:r>
            <a:r>
              <a:rPr lang="en-US" sz="1200" baseline="-25000" dirty="0"/>
              <a:t>x</a:t>
            </a:r>
            <a:r>
              <a:rPr lang="en-US" sz="1200" dirty="0"/>
              <a:t>= 19.9km E</a:t>
            </a:r>
          </a:p>
          <a:p>
            <a:pPr>
              <a:spcBef>
                <a:spcPct val="50000"/>
              </a:spcBef>
            </a:pPr>
            <a:r>
              <a:rPr lang="en-US" sz="1200" dirty="0"/>
              <a:t>                            </a:t>
            </a:r>
            <a:r>
              <a:rPr lang="en-US" sz="1200" dirty="0" smtClean="0"/>
              <a:t>      </a:t>
            </a:r>
            <a:r>
              <a:rPr lang="en-US" sz="1200" dirty="0"/>
              <a:t>A</a:t>
            </a:r>
            <a:r>
              <a:rPr lang="en-US" sz="1200" baseline="-25000" dirty="0"/>
              <a:t>y</a:t>
            </a:r>
            <a:r>
              <a:rPr lang="en-US" sz="1200" dirty="0"/>
              <a:t>= 11.5km N</a:t>
            </a:r>
            <a:endParaRPr lang="es-PR" dirty="0"/>
          </a:p>
        </p:txBody>
      </p:sp>
      <p:pic>
        <p:nvPicPr>
          <p:cNvPr id="19" name="18 Imagen" descr="componentewe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3505200"/>
            <a:ext cx="1569622" cy="1774880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4800600" y="5638800"/>
            <a:ext cx="18004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12.</a:t>
            </a:r>
            <a:r>
              <a:rPr lang="en-US" sz="1200" dirty="0" smtClean="0"/>
              <a:t> A</a:t>
            </a:r>
            <a:r>
              <a:rPr lang="en-US" sz="1200" baseline="-25000" dirty="0" smtClean="0"/>
              <a:t>x</a:t>
            </a:r>
            <a:r>
              <a:rPr lang="en-US" sz="1200" dirty="0" smtClean="0"/>
              <a:t>= 12.0km, A</a:t>
            </a:r>
            <a:r>
              <a:rPr lang="en-US" sz="1200" baseline="-25000" dirty="0" smtClean="0"/>
              <a:t>y</a:t>
            </a:r>
            <a:r>
              <a:rPr lang="en-US" sz="1200" dirty="0" smtClean="0"/>
              <a:t>= -8.43km</a:t>
            </a:r>
            <a:endParaRPr lang="es-PR" sz="1200" dirty="0"/>
          </a:p>
        </p:txBody>
      </p:sp>
      <p:sp>
        <p:nvSpPr>
          <p:cNvPr id="21" name="20 Rectángulo"/>
          <p:cNvSpPr/>
          <p:nvPr/>
        </p:nvSpPr>
        <p:spPr>
          <a:xfrm>
            <a:off x="4800600" y="6096000"/>
            <a:ext cx="17027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13. </a:t>
            </a:r>
            <a:r>
              <a:rPr lang="en-US" sz="1200" dirty="0" smtClean="0"/>
              <a:t>A</a:t>
            </a:r>
            <a:r>
              <a:rPr lang="en-US" sz="1200" baseline="-25000" dirty="0" smtClean="0"/>
              <a:t>x</a:t>
            </a:r>
            <a:r>
              <a:rPr lang="en-US" sz="1200" dirty="0" smtClean="0"/>
              <a:t> = -56m/s, A</a:t>
            </a:r>
            <a:r>
              <a:rPr lang="en-US" sz="1200" baseline="-25000" dirty="0" smtClean="0"/>
              <a:t>y</a:t>
            </a:r>
            <a:r>
              <a:rPr lang="en-US" sz="1200" dirty="0" smtClean="0"/>
              <a:t>=33 m/s</a:t>
            </a:r>
            <a:endParaRPr lang="es-PR" sz="1200" dirty="0"/>
          </a:p>
        </p:txBody>
      </p:sp>
      <p:sp>
        <p:nvSpPr>
          <p:cNvPr id="23" name="22 Botón de acción: Hacia atrás o Anterior">
            <a:hlinkClick r:id="rId6" action="ppaction://hlinksldjump" highlightClick="1"/>
          </p:cNvPr>
          <p:cNvSpPr/>
          <p:nvPr/>
        </p:nvSpPr>
        <p:spPr>
          <a:xfrm>
            <a:off x="457200" y="2438400"/>
            <a:ext cx="304800" cy="2286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4" name="23 Botón de acción: Hacia atrás o Anterior">
            <a:hlinkClick r:id="rId7" action="ppaction://hlinksldjump" highlightClick="1"/>
          </p:cNvPr>
          <p:cNvSpPr/>
          <p:nvPr/>
        </p:nvSpPr>
        <p:spPr>
          <a:xfrm>
            <a:off x="3352800" y="2895600"/>
            <a:ext cx="381000" cy="2286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5" name="24 Botón de acción: Hacia atrás o Anterior">
            <a:hlinkClick r:id="rId8" action="ppaction://hlinksldjump" highlightClick="1"/>
          </p:cNvPr>
          <p:cNvSpPr/>
          <p:nvPr/>
        </p:nvSpPr>
        <p:spPr>
          <a:xfrm>
            <a:off x="457200" y="5181600"/>
            <a:ext cx="381000" cy="20421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6" name="25 Botón de acción: Hacia atrás o Anterior">
            <a:hlinkClick r:id="rId9" action="ppaction://hlinksldjump" highlightClick="1"/>
          </p:cNvPr>
          <p:cNvSpPr/>
          <p:nvPr/>
        </p:nvSpPr>
        <p:spPr>
          <a:xfrm flipV="1">
            <a:off x="4419600" y="5562600"/>
            <a:ext cx="304800" cy="2286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7" name="26 Botón de acción: Hacia atrás o Anterior">
            <a:hlinkClick r:id="rId10" action="ppaction://hlinksldjump" highlightClick="1"/>
          </p:cNvPr>
          <p:cNvSpPr/>
          <p:nvPr/>
        </p:nvSpPr>
        <p:spPr>
          <a:xfrm>
            <a:off x="1600200" y="5867400"/>
            <a:ext cx="304800" cy="2286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8" name="27 Botón de acción: Hacia atrás o Anterior">
            <a:hlinkClick r:id="rId11" action="ppaction://hlinksldjump" highlightClick="1"/>
          </p:cNvPr>
          <p:cNvSpPr/>
          <p:nvPr/>
        </p:nvSpPr>
        <p:spPr>
          <a:xfrm>
            <a:off x="6019800" y="2133600"/>
            <a:ext cx="381000" cy="2286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9" name="28 Botón de acción: Hacia atrás o Anterior">
            <a:hlinkClick r:id="rId12" action="ppaction://hlinksldjump" highlightClick="1"/>
          </p:cNvPr>
          <p:cNvSpPr/>
          <p:nvPr/>
        </p:nvSpPr>
        <p:spPr>
          <a:xfrm>
            <a:off x="8763000" y="2667000"/>
            <a:ext cx="228600" cy="2286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30" name="29 Botón de acción: Hacia atrás o Anterior">
            <a:hlinkClick r:id="rId13" action="ppaction://hlinksldjump" highlightClick="1"/>
          </p:cNvPr>
          <p:cNvSpPr/>
          <p:nvPr/>
        </p:nvSpPr>
        <p:spPr>
          <a:xfrm>
            <a:off x="6096000" y="3200400"/>
            <a:ext cx="381000" cy="20421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31" name="30 Botón de acción: Hacia atrás o Anterior">
            <a:hlinkClick r:id="rId14" action="ppaction://hlinksldjump" highlightClick="1"/>
          </p:cNvPr>
          <p:cNvSpPr/>
          <p:nvPr/>
        </p:nvSpPr>
        <p:spPr>
          <a:xfrm>
            <a:off x="5105400" y="4267200"/>
            <a:ext cx="304800" cy="2286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32" name="31 Botón de acción: Hacia atrás o Anterior">
            <a:hlinkClick r:id="rId15" action="ppaction://hlinksldjump" highlightClick="1"/>
          </p:cNvPr>
          <p:cNvSpPr/>
          <p:nvPr/>
        </p:nvSpPr>
        <p:spPr>
          <a:xfrm>
            <a:off x="6553200" y="5638800"/>
            <a:ext cx="304800" cy="2286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33" name="32 Botón de acción: Hacia atrás o Anterior">
            <a:hlinkClick r:id="rId15" action="ppaction://hlinksldjump" highlightClick="1"/>
          </p:cNvPr>
          <p:cNvSpPr/>
          <p:nvPr/>
        </p:nvSpPr>
        <p:spPr>
          <a:xfrm>
            <a:off x="6553200" y="6096000"/>
            <a:ext cx="304800" cy="2286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34" name="33 Botón de acción: Hacia atrás o Anterior">
            <a:hlinkClick r:id="rId6" action="ppaction://hlinksldjump" highlightClick="1"/>
          </p:cNvPr>
          <p:cNvSpPr/>
          <p:nvPr/>
        </p:nvSpPr>
        <p:spPr>
          <a:xfrm>
            <a:off x="457200" y="1905000"/>
            <a:ext cx="304800" cy="2286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35" name="34 Botón de acción: Hacia atrás o Anterior">
            <a:hlinkClick r:id="rId7" action="ppaction://hlinksldjump" highlightClick="1"/>
          </p:cNvPr>
          <p:cNvSpPr/>
          <p:nvPr/>
        </p:nvSpPr>
        <p:spPr>
          <a:xfrm>
            <a:off x="3352800" y="3429000"/>
            <a:ext cx="381000" cy="2286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36" name="35 Botón de acción: Inicio">
            <a:hlinkClick r:id="rId3" action="ppaction://hlinksldjump" highlightClick="1"/>
          </p:cNvPr>
          <p:cNvSpPr/>
          <p:nvPr/>
        </p:nvSpPr>
        <p:spPr>
          <a:xfrm>
            <a:off x="7391400" y="3048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37" name="3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38" name="3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458200" y="59436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smtClean="0"/>
              <a:t>Departamento de Educación</a:t>
            </a:r>
            <a:br>
              <a:rPr lang="en-US" sz="3200" smtClean="0"/>
            </a:br>
            <a:r>
              <a:rPr lang="en-US" sz="3200" smtClean="0"/>
              <a:t>Programa de Matemáticas</a:t>
            </a:r>
          </a:p>
        </p:txBody>
      </p:sp>
      <p:pic>
        <p:nvPicPr>
          <p:cNvPr id="6148" name="Picture 4" descr="IMG_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7924800" cy="5055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Botón de acción: Inicio">
            <a:hlinkClick r:id="rId3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3058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7" name="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3058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ortar rectángulo de esquina sencilla"/>
          <p:cNvSpPr/>
          <p:nvPr/>
        </p:nvSpPr>
        <p:spPr>
          <a:xfrm>
            <a:off x="3200400" y="457200"/>
            <a:ext cx="27432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OBJETIVOS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 err="1" smtClean="0"/>
              <a:t>Mencionar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propiedades</a:t>
            </a:r>
            <a:r>
              <a:rPr lang="en-US" dirty="0" smtClean="0"/>
              <a:t> de los </a:t>
            </a:r>
            <a:r>
              <a:rPr lang="en-US" dirty="0" err="1" smtClean="0"/>
              <a:t>vectores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Representar</a:t>
            </a:r>
            <a:r>
              <a:rPr lang="en-US" dirty="0" smtClean="0"/>
              <a:t> </a:t>
            </a:r>
            <a:r>
              <a:rPr lang="en-US" dirty="0" err="1" smtClean="0"/>
              <a:t>vectores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medio</a:t>
            </a:r>
            <a:r>
              <a:rPr lang="en-US" dirty="0" smtClean="0"/>
              <a:t> de </a:t>
            </a:r>
            <a:r>
              <a:rPr lang="en-US" dirty="0" err="1" smtClean="0"/>
              <a:t>gráficas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Sumar</a:t>
            </a:r>
            <a:r>
              <a:rPr lang="en-US" dirty="0" smtClean="0"/>
              <a:t> </a:t>
            </a:r>
            <a:r>
              <a:rPr lang="en-US" dirty="0" err="1" smtClean="0"/>
              <a:t>vectores</a:t>
            </a:r>
            <a:r>
              <a:rPr lang="en-US" dirty="0" smtClean="0"/>
              <a:t> </a:t>
            </a:r>
            <a:r>
              <a:rPr lang="en-US" dirty="0" err="1" smtClean="0"/>
              <a:t>utilizando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gráficos</a:t>
            </a:r>
            <a:r>
              <a:rPr lang="en-US" dirty="0" smtClean="0"/>
              <a:t> y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algebraicos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Multiplicar</a:t>
            </a:r>
            <a:r>
              <a:rPr lang="en-US" dirty="0" smtClean="0"/>
              <a:t> </a:t>
            </a:r>
            <a:r>
              <a:rPr lang="en-US" dirty="0" err="1" smtClean="0"/>
              <a:t>cantidades</a:t>
            </a:r>
            <a:r>
              <a:rPr lang="en-US" dirty="0" smtClean="0"/>
              <a:t> </a:t>
            </a:r>
            <a:r>
              <a:rPr lang="en-US" dirty="0" err="1" smtClean="0"/>
              <a:t>vectoriales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cantidades</a:t>
            </a:r>
            <a:r>
              <a:rPr lang="en-US" dirty="0" smtClean="0"/>
              <a:t> </a:t>
            </a:r>
            <a:r>
              <a:rPr lang="en-US" dirty="0" err="1" smtClean="0"/>
              <a:t>escalares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Aplicaciones</a:t>
            </a:r>
            <a:r>
              <a:rPr lang="en-US" dirty="0" smtClean="0"/>
              <a:t> de </a:t>
            </a:r>
            <a:r>
              <a:rPr lang="en-US" dirty="0" err="1" smtClean="0"/>
              <a:t>vectores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01000" y="6096000"/>
            <a:ext cx="533400" cy="3566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001000" y="5715000"/>
            <a:ext cx="533400" cy="3566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Botón de acción: Inicio">
            <a:hlinkClick r:id="rId2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ultiplicar"/>
          <p:cNvSpPr/>
          <p:nvPr/>
        </p:nvSpPr>
        <p:spPr>
          <a:xfrm>
            <a:off x="5638800" y="5486400"/>
            <a:ext cx="1371600" cy="990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457200" y="304800"/>
            <a:ext cx="2514600" cy="1828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err="1" smtClean="0"/>
              <a:t>Consulta</a:t>
            </a:r>
            <a:r>
              <a:rPr lang="en-US" dirty="0" smtClean="0"/>
              <a:t> en: </a:t>
            </a:r>
            <a:r>
              <a:rPr lang="en-US" dirty="0" smtClean="0">
                <a:hlinkClick r:id="rId2"/>
              </a:rPr>
              <a:t>http://www.alvaradomath.jimdo.com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s-PR" dirty="0" smtClean="0"/>
          </a:p>
        </p:txBody>
      </p:sp>
      <p:sp>
        <p:nvSpPr>
          <p:cNvPr id="60420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2514600" y="2895600"/>
            <a:ext cx="5486400" cy="944563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R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DUDAS</a:t>
            </a:r>
          </a:p>
        </p:txBody>
      </p:sp>
      <p:pic>
        <p:nvPicPr>
          <p:cNvPr id="60421" name="Picture 5" descr="j04375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3772"/>
            <a:ext cx="1752600" cy="178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otón de acción: Inicio">
            <a:hlinkClick r:id="rId4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8" name="7 Imagen" descr="vector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72300" y="5384800"/>
            <a:ext cx="1943100" cy="132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Rectángulo"/>
          <p:cNvSpPr/>
          <p:nvPr/>
        </p:nvSpPr>
        <p:spPr>
          <a:xfrm>
            <a:off x="5791200" y="5867400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¡</a:t>
            </a:r>
            <a:r>
              <a:rPr lang="en-US" dirty="0" smtClean="0">
                <a:solidFill>
                  <a:srgbClr val="FFFF00"/>
                </a:solidFill>
              </a:rPr>
              <a:t>GRACIAS!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9 Marco"/>
          <p:cNvSpPr/>
          <p:nvPr/>
        </p:nvSpPr>
        <p:spPr>
          <a:xfrm>
            <a:off x="2286000" y="2667000"/>
            <a:ext cx="5943600" cy="1447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ortar rectángulo de esquina sencilla"/>
          <p:cNvSpPr/>
          <p:nvPr/>
        </p:nvSpPr>
        <p:spPr>
          <a:xfrm>
            <a:off x="381000" y="457200"/>
            <a:ext cx="79248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Coordenadas</a:t>
            </a:r>
            <a:r>
              <a:rPr lang="en-US" dirty="0" smtClean="0"/>
              <a:t> Polares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76400"/>
            <a:ext cx="8229600" cy="44497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1800" dirty="0" smtClean="0"/>
              <a:t>El </a:t>
            </a:r>
            <a:r>
              <a:rPr lang="en-US" sz="1800" dirty="0" err="1" smtClean="0"/>
              <a:t>sistema</a:t>
            </a:r>
            <a:r>
              <a:rPr lang="en-US" sz="1800" dirty="0" smtClean="0"/>
              <a:t> de </a:t>
            </a:r>
            <a:r>
              <a:rPr lang="en-US" sz="1800" b="1" dirty="0" err="1" smtClean="0"/>
              <a:t>coordenadas</a:t>
            </a:r>
            <a:r>
              <a:rPr lang="en-US" sz="1800" b="1" dirty="0" smtClean="0"/>
              <a:t> polares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un </a:t>
            </a:r>
            <a:r>
              <a:rPr lang="en-US" sz="1800" dirty="0" err="1" smtClean="0"/>
              <a:t>sistema</a:t>
            </a:r>
            <a:r>
              <a:rPr lang="en-US" sz="1800" dirty="0" smtClean="0"/>
              <a:t> de </a:t>
            </a:r>
            <a:r>
              <a:rPr lang="en-US" sz="1800" dirty="0" err="1" smtClean="0"/>
              <a:t>coordenadas</a:t>
            </a:r>
            <a:r>
              <a:rPr lang="en-US" sz="1800" dirty="0" smtClean="0"/>
              <a:t> </a:t>
            </a:r>
            <a:r>
              <a:rPr lang="en-US" sz="1800" dirty="0" err="1" smtClean="0"/>
              <a:t>bidimensional</a:t>
            </a:r>
            <a:r>
              <a:rPr lang="en-US" sz="1800" dirty="0" smtClean="0"/>
              <a:t>  en el </a:t>
            </a:r>
            <a:r>
              <a:rPr lang="en-US" sz="1800" dirty="0" err="1" smtClean="0"/>
              <a:t>cual</a:t>
            </a:r>
            <a:r>
              <a:rPr lang="en-US" sz="1800" dirty="0" smtClean="0"/>
              <a:t> </a:t>
            </a:r>
            <a:r>
              <a:rPr lang="en-US" sz="1800" dirty="0" err="1" smtClean="0"/>
              <a:t>cada</a:t>
            </a:r>
            <a:r>
              <a:rPr lang="en-US" sz="1800" dirty="0" smtClean="0"/>
              <a:t> </a:t>
            </a:r>
            <a:r>
              <a:rPr lang="en-US" sz="1800" dirty="0" err="1" smtClean="0"/>
              <a:t>punto</a:t>
            </a:r>
            <a:r>
              <a:rPr lang="en-US" sz="1800" dirty="0" smtClean="0"/>
              <a:t> o </a:t>
            </a:r>
            <a:r>
              <a:rPr lang="en-US" sz="1800" dirty="0" err="1" smtClean="0"/>
              <a:t>posición</a:t>
            </a:r>
            <a:r>
              <a:rPr lang="en-US" sz="1800" dirty="0" smtClean="0"/>
              <a:t> del </a:t>
            </a:r>
            <a:r>
              <a:rPr lang="en-US" sz="1800" dirty="0" err="1" smtClean="0"/>
              <a:t>plano</a:t>
            </a:r>
            <a:r>
              <a:rPr lang="en-US" sz="1800" dirty="0" smtClean="0"/>
              <a:t> se </a:t>
            </a:r>
            <a:r>
              <a:rPr lang="en-US" sz="1800" dirty="0" err="1" smtClean="0"/>
              <a:t>determina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un </a:t>
            </a:r>
            <a:r>
              <a:rPr lang="en-US" sz="1800" dirty="0" err="1" smtClean="0"/>
              <a:t>ángulo</a:t>
            </a:r>
            <a:r>
              <a:rPr lang="en-US" sz="1800" dirty="0" smtClean="0"/>
              <a:t>  y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distancia</a:t>
            </a:r>
            <a:r>
              <a:rPr lang="en-US" sz="1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1800" dirty="0" err="1" smtClean="0"/>
              <a:t>Todo</a:t>
            </a:r>
            <a:r>
              <a:rPr lang="en-US" sz="1800" dirty="0" smtClean="0"/>
              <a:t> </a:t>
            </a:r>
            <a:r>
              <a:rPr lang="en-US" sz="1800" dirty="0" err="1" smtClean="0"/>
              <a:t>punto</a:t>
            </a:r>
            <a:r>
              <a:rPr lang="en-US" sz="1800" dirty="0" smtClean="0"/>
              <a:t> del </a:t>
            </a:r>
            <a:r>
              <a:rPr lang="en-US" sz="1800" dirty="0" err="1" smtClean="0"/>
              <a:t>plano</a:t>
            </a:r>
            <a:r>
              <a:rPr lang="en-US" sz="1800" dirty="0" smtClean="0"/>
              <a:t> </a:t>
            </a:r>
            <a:r>
              <a:rPr lang="en-US" sz="1800" dirty="0" err="1" smtClean="0"/>
              <a:t>corresponde</a:t>
            </a:r>
            <a:r>
              <a:rPr lang="en-US" sz="1800" dirty="0" smtClean="0"/>
              <a:t> a un par de </a:t>
            </a:r>
            <a:r>
              <a:rPr lang="en-US" sz="1800" dirty="0" err="1" smtClean="0"/>
              <a:t>coordenadas</a:t>
            </a:r>
            <a:r>
              <a:rPr lang="en-US" sz="1800" dirty="0" smtClean="0"/>
              <a:t> (</a:t>
            </a:r>
            <a:r>
              <a:rPr lang="en-US" sz="1800" i="1" dirty="0" smtClean="0"/>
              <a:t>r</a:t>
            </a:r>
            <a:r>
              <a:rPr lang="en-US" sz="1800" dirty="0" smtClean="0"/>
              <a:t>, θ) </a:t>
            </a:r>
            <a:r>
              <a:rPr lang="en-US" sz="1800" dirty="0" err="1" smtClean="0"/>
              <a:t>donde</a:t>
            </a:r>
            <a:r>
              <a:rPr lang="en-US" sz="1800" dirty="0" smtClean="0"/>
              <a:t> </a:t>
            </a:r>
            <a:r>
              <a:rPr lang="en-US" sz="1800" i="1" dirty="0" smtClean="0"/>
              <a:t>r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la </a:t>
            </a:r>
            <a:r>
              <a:rPr lang="en-US" sz="1800" dirty="0" err="1" smtClean="0"/>
              <a:t>distancia</a:t>
            </a:r>
            <a:r>
              <a:rPr lang="en-US" sz="1800" dirty="0" smtClean="0"/>
              <a:t> del </a:t>
            </a:r>
            <a:r>
              <a:rPr lang="en-US" sz="1800" dirty="0" err="1" smtClean="0"/>
              <a:t>punto</a:t>
            </a:r>
            <a:r>
              <a:rPr lang="en-US" sz="1800" dirty="0" smtClean="0"/>
              <a:t> al </a:t>
            </a:r>
            <a:r>
              <a:rPr lang="en-US" sz="1800" i="1" dirty="0" err="1" smtClean="0"/>
              <a:t>origen</a:t>
            </a:r>
            <a:r>
              <a:rPr lang="en-US" sz="1800" dirty="0" smtClean="0"/>
              <a:t> o </a:t>
            </a:r>
            <a:r>
              <a:rPr lang="en-US" sz="1800" i="1" dirty="0" smtClean="0"/>
              <a:t>polo</a:t>
            </a:r>
            <a:r>
              <a:rPr lang="en-US" sz="1800" dirty="0" smtClean="0"/>
              <a:t> y θ </a:t>
            </a:r>
            <a:r>
              <a:rPr lang="en-US" sz="1800" dirty="0" err="1" smtClean="0"/>
              <a:t>es</a:t>
            </a:r>
            <a:r>
              <a:rPr lang="en-US" sz="1800" dirty="0" smtClean="0"/>
              <a:t> el </a:t>
            </a:r>
            <a:r>
              <a:rPr lang="en-US" sz="1800" dirty="0" err="1" smtClean="0"/>
              <a:t>ángulo</a:t>
            </a:r>
            <a:r>
              <a:rPr lang="en-US" sz="1800" dirty="0" smtClean="0"/>
              <a:t> </a:t>
            </a:r>
            <a:r>
              <a:rPr lang="en-US" sz="1800" dirty="0" err="1" smtClean="0"/>
              <a:t>positivo</a:t>
            </a:r>
            <a:r>
              <a:rPr lang="en-US" sz="1800" dirty="0" smtClean="0"/>
              <a:t> con </a:t>
            </a:r>
            <a:r>
              <a:rPr lang="en-US" sz="1800" dirty="0" err="1" smtClean="0"/>
              <a:t>movimiento</a:t>
            </a:r>
            <a:r>
              <a:rPr lang="en-US" sz="1800" dirty="0" smtClean="0"/>
              <a:t> en contra de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manecillas</a:t>
            </a:r>
            <a:r>
              <a:rPr lang="en-US" sz="1800" dirty="0" smtClean="0"/>
              <a:t> del </a:t>
            </a:r>
            <a:r>
              <a:rPr lang="en-US" sz="1800" dirty="0" err="1" smtClean="0"/>
              <a:t>reloj</a:t>
            </a:r>
            <a:r>
              <a:rPr lang="en-US" sz="1800" dirty="0" smtClean="0"/>
              <a:t>  </a:t>
            </a:r>
            <a:r>
              <a:rPr lang="en-US" sz="1800" dirty="0" err="1" smtClean="0"/>
              <a:t>medido</a:t>
            </a:r>
            <a:r>
              <a:rPr lang="en-US" sz="1800" dirty="0" smtClean="0"/>
              <a:t> </a:t>
            </a:r>
            <a:r>
              <a:rPr lang="en-US" sz="1800" dirty="0" err="1" smtClean="0"/>
              <a:t>desde</a:t>
            </a:r>
            <a:r>
              <a:rPr lang="en-US" sz="1800" dirty="0" smtClean="0"/>
              <a:t> el </a:t>
            </a:r>
            <a:r>
              <a:rPr lang="en-US" sz="1800" dirty="0" err="1" smtClean="0"/>
              <a:t>eje</a:t>
            </a:r>
            <a:r>
              <a:rPr lang="en-US" sz="1800" dirty="0" smtClean="0"/>
              <a:t> polar (</a:t>
            </a:r>
            <a:r>
              <a:rPr lang="en-US" sz="1800" dirty="0" err="1" smtClean="0"/>
              <a:t>equivalente</a:t>
            </a:r>
            <a:r>
              <a:rPr lang="en-US" sz="1800" dirty="0" smtClean="0"/>
              <a:t> al </a:t>
            </a:r>
            <a:r>
              <a:rPr lang="en-US" sz="1800" dirty="0" err="1" smtClean="0"/>
              <a:t>eje</a:t>
            </a:r>
            <a:r>
              <a:rPr lang="en-US" sz="1800" dirty="0" smtClean="0"/>
              <a:t> </a:t>
            </a:r>
            <a:r>
              <a:rPr lang="en-US" sz="1800" i="1" dirty="0" smtClean="0"/>
              <a:t>x</a:t>
            </a:r>
            <a:r>
              <a:rPr lang="en-US" sz="1800" dirty="0" smtClean="0"/>
              <a:t> del </a:t>
            </a:r>
            <a:r>
              <a:rPr lang="en-US" sz="1800" dirty="0" err="1" smtClean="0"/>
              <a:t>sistema</a:t>
            </a:r>
            <a:r>
              <a:rPr lang="en-US" sz="1800" dirty="0" smtClean="0"/>
              <a:t> </a:t>
            </a:r>
            <a:r>
              <a:rPr lang="en-US" sz="1800" dirty="0" err="1" smtClean="0"/>
              <a:t>cartesiano</a:t>
            </a:r>
            <a:r>
              <a:rPr lang="en-US" sz="1800" dirty="0" smtClean="0"/>
              <a:t>). La </a:t>
            </a:r>
            <a:r>
              <a:rPr lang="en-US" sz="1800" dirty="0" err="1" smtClean="0"/>
              <a:t>distancia</a:t>
            </a:r>
            <a:r>
              <a:rPr lang="en-US" sz="1800" dirty="0" smtClean="0"/>
              <a:t> se </a:t>
            </a:r>
            <a:r>
              <a:rPr lang="en-US" sz="1800" dirty="0" err="1" smtClean="0"/>
              <a:t>conoce</a:t>
            </a:r>
            <a:r>
              <a:rPr lang="en-US" sz="1800" dirty="0" smtClean="0"/>
              <a:t> </a:t>
            </a:r>
            <a:r>
              <a:rPr lang="en-US" sz="1800" dirty="0" err="1" smtClean="0"/>
              <a:t>como</a:t>
            </a:r>
            <a:r>
              <a:rPr lang="en-US" sz="1800" dirty="0" smtClean="0"/>
              <a:t> la «</a:t>
            </a:r>
            <a:r>
              <a:rPr lang="en-US" sz="1800" dirty="0" err="1" smtClean="0"/>
              <a:t>coordenada</a:t>
            </a:r>
            <a:r>
              <a:rPr lang="en-US" sz="1800" dirty="0" smtClean="0"/>
              <a:t> radial» </a:t>
            </a:r>
            <a:r>
              <a:rPr lang="en-US" sz="1800" dirty="0" err="1" smtClean="0"/>
              <a:t>mientras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el </a:t>
            </a:r>
            <a:r>
              <a:rPr lang="en-US" sz="1800" dirty="0" err="1" smtClean="0"/>
              <a:t>ángulo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la «</a:t>
            </a:r>
            <a:r>
              <a:rPr lang="en-US" sz="1800" dirty="0" err="1" smtClean="0"/>
              <a:t>coordenada</a:t>
            </a:r>
            <a:r>
              <a:rPr lang="en-US" sz="1800" dirty="0" smtClean="0"/>
              <a:t> angular» o «</a:t>
            </a:r>
            <a:r>
              <a:rPr lang="en-US" sz="1800" dirty="0" err="1" smtClean="0"/>
              <a:t>ángulo</a:t>
            </a:r>
            <a:r>
              <a:rPr lang="en-US" sz="1800" dirty="0" smtClean="0"/>
              <a:t> polar».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1800" dirty="0" smtClean="0"/>
              <a:t>En el </a:t>
            </a:r>
            <a:r>
              <a:rPr lang="en-US" sz="1800" dirty="0" err="1" smtClean="0"/>
              <a:t>caso</a:t>
            </a:r>
            <a:r>
              <a:rPr lang="en-US" sz="1800" dirty="0" smtClean="0"/>
              <a:t> del </a:t>
            </a:r>
            <a:r>
              <a:rPr lang="en-US" sz="1800" dirty="0" err="1" smtClean="0"/>
              <a:t>origen</a:t>
            </a:r>
            <a:r>
              <a:rPr lang="en-US" sz="1800" dirty="0" smtClean="0"/>
              <a:t> de </a:t>
            </a:r>
            <a:r>
              <a:rPr lang="en-US" sz="1800" dirty="0" err="1" smtClean="0"/>
              <a:t>coordenadas</a:t>
            </a:r>
            <a:r>
              <a:rPr lang="en-US" sz="1800" dirty="0" smtClean="0"/>
              <a:t>, el valor de </a:t>
            </a:r>
            <a:r>
              <a:rPr lang="en-US" sz="1800" i="1" dirty="0" smtClean="0"/>
              <a:t>r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cero, </a:t>
            </a:r>
            <a:r>
              <a:rPr lang="en-US" sz="1800" dirty="0" err="1" smtClean="0"/>
              <a:t>pero</a:t>
            </a:r>
            <a:r>
              <a:rPr lang="en-US" sz="1800" dirty="0" smtClean="0"/>
              <a:t> el valor de θ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indefinido</a:t>
            </a:r>
            <a:r>
              <a:rPr lang="en-US" sz="1800" dirty="0" smtClean="0"/>
              <a:t>. En </a:t>
            </a:r>
            <a:r>
              <a:rPr lang="en-US" sz="1800" dirty="0" err="1" smtClean="0"/>
              <a:t>ocasiones</a:t>
            </a:r>
            <a:r>
              <a:rPr lang="en-US" sz="1800" dirty="0" smtClean="0"/>
              <a:t> se </a:t>
            </a:r>
            <a:r>
              <a:rPr lang="en-US" sz="1800" dirty="0" err="1" smtClean="0"/>
              <a:t>adopta</a:t>
            </a:r>
            <a:r>
              <a:rPr lang="en-US" sz="1800" dirty="0" smtClean="0"/>
              <a:t> la </a:t>
            </a:r>
            <a:r>
              <a:rPr lang="en-US" sz="1800" dirty="0" err="1" smtClean="0"/>
              <a:t>convención</a:t>
            </a:r>
            <a:r>
              <a:rPr lang="en-US" sz="1800" dirty="0" smtClean="0"/>
              <a:t> de </a:t>
            </a:r>
            <a:r>
              <a:rPr lang="en-US" sz="1800" dirty="0" err="1" smtClean="0"/>
              <a:t>representar</a:t>
            </a:r>
            <a:r>
              <a:rPr lang="en-US" sz="1800" dirty="0" smtClean="0"/>
              <a:t> el </a:t>
            </a:r>
            <a:r>
              <a:rPr lang="en-US" sz="1800" dirty="0" err="1" smtClean="0"/>
              <a:t>origen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(0,0º).</a:t>
            </a:r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01000" y="60960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001000" y="5715000"/>
            <a:ext cx="533400" cy="3566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Botón de acción: Inicio">
            <a:hlinkClick r:id="rId2" action="ppaction://hlinksldjump" highlightClick="1"/>
          </p:cNvPr>
          <p:cNvSpPr/>
          <p:nvPr/>
        </p:nvSpPr>
        <p:spPr>
          <a:xfrm>
            <a:off x="8458200" y="3810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ortar rectángulo de esquina sencilla"/>
          <p:cNvSpPr/>
          <p:nvPr/>
        </p:nvSpPr>
        <p:spPr>
          <a:xfrm>
            <a:off x="1600200" y="533400"/>
            <a:ext cx="56388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9218" name="Picture 5" descr="Archivo:Coordenadas polares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088" y="571500"/>
            <a:ext cx="54578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228600" y="4572000"/>
            <a:ext cx="2819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33CC"/>
                </a:solidFill>
                <a:latin typeface="Verdana" pitchFamily="34" charset="0"/>
              </a:rPr>
              <a:t>r(radio) </a:t>
            </a:r>
            <a:r>
              <a:rPr lang="en-US" dirty="0" err="1">
                <a:solidFill>
                  <a:srgbClr val="0033CC"/>
                </a:solidFill>
                <a:latin typeface="Verdana" pitchFamily="34" charset="0"/>
              </a:rPr>
              <a:t>es</a:t>
            </a:r>
            <a:r>
              <a:rPr lang="en-US" dirty="0">
                <a:solidFill>
                  <a:srgbClr val="0033CC"/>
                </a:solidFill>
                <a:latin typeface="Verdana" pitchFamily="34" charset="0"/>
              </a:rPr>
              <a:t> la </a:t>
            </a:r>
            <a:r>
              <a:rPr lang="en-US" dirty="0" err="1">
                <a:solidFill>
                  <a:srgbClr val="0033CC"/>
                </a:solidFill>
                <a:latin typeface="Verdana" pitchFamily="34" charset="0"/>
              </a:rPr>
              <a:t>distancia</a:t>
            </a:r>
            <a:r>
              <a:rPr lang="en-US" dirty="0">
                <a:solidFill>
                  <a:srgbClr val="0033CC"/>
                </a:solidFill>
                <a:latin typeface="Verdana" pitchFamily="34" charset="0"/>
              </a:rPr>
              <a:t> polar.</a:t>
            </a: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rgbClr val="CC3300"/>
                </a:solidFill>
                <a:latin typeface="Verdana" pitchFamily="34" charset="0"/>
              </a:rPr>
              <a:t>Θ</a:t>
            </a:r>
            <a:r>
              <a:rPr lang="en-US" dirty="0">
                <a:solidFill>
                  <a:srgbClr val="CC3300"/>
                </a:solidFill>
                <a:latin typeface="Verdana" pitchFamily="34" charset="0"/>
              </a:rPr>
              <a:t>(theta) </a:t>
            </a:r>
            <a:r>
              <a:rPr lang="en-US" dirty="0" err="1">
                <a:solidFill>
                  <a:srgbClr val="CC3300"/>
                </a:solidFill>
                <a:latin typeface="Verdana" pitchFamily="34" charset="0"/>
              </a:rPr>
              <a:t>es</a:t>
            </a:r>
            <a:r>
              <a:rPr lang="en-US" dirty="0">
                <a:solidFill>
                  <a:srgbClr val="CC3300"/>
                </a:solidFill>
                <a:latin typeface="Verdana" pitchFamily="34" charset="0"/>
              </a:rPr>
              <a:t> la </a:t>
            </a:r>
            <a:r>
              <a:rPr lang="en-US" dirty="0" err="1">
                <a:solidFill>
                  <a:srgbClr val="CC3300"/>
                </a:solidFill>
                <a:latin typeface="Verdana" pitchFamily="34" charset="0"/>
              </a:rPr>
              <a:t>medida</a:t>
            </a:r>
            <a:r>
              <a:rPr lang="en-US" dirty="0">
                <a:solidFill>
                  <a:srgbClr val="CC3300"/>
                </a:solidFill>
                <a:latin typeface="Verdana" pitchFamily="34" charset="0"/>
              </a:rPr>
              <a:t> del </a:t>
            </a:r>
            <a:r>
              <a:rPr lang="en-US" dirty="0" err="1">
                <a:solidFill>
                  <a:srgbClr val="CC3300"/>
                </a:solidFill>
                <a:latin typeface="Verdana" pitchFamily="34" charset="0"/>
              </a:rPr>
              <a:t>ángulo</a:t>
            </a:r>
            <a:r>
              <a:rPr lang="en-US" dirty="0">
                <a:solidFill>
                  <a:srgbClr val="CC3300"/>
                </a:solidFill>
                <a:latin typeface="Verdana" pitchFamily="34" charset="0"/>
              </a:rPr>
              <a:t> polar.</a:t>
            </a:r>
            <a:endParaRPr lang="el-GR" dirty="0">
              <a:solidFill>
                <a:srgbClr val="CC3300"/>
              </a:solidFill>
              <a:latin typeface="Verdana" pitchFamily="34" charset="0"/>
            </a:endParaRPr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01000" y="60960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001000" y="57912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5 Botón de acción: Inicio">
            <a:hlinkClick r:id="rId4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5" descr="IMG_000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0000" t="16626" b="59575"/>
          <a:stretch>
            <a:fillRect/>
          </a:stretch>
        </p:blipFill>
        <p:spPr bwMode="auto">
          <a:xfrm>
            <a:off x="0" y="12192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8382000" y="4038600"/>
            <a:ext cx="47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0°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04800" y="62484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R">
              <a:latin typeface="Verdana" pitchFamily="34" charset="0"/>
            </a:endParaRP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0" y="5638800"/>
            <a:ext cx="91440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¿</a:t>
            </a:r>
            <a:r>
              <a:rPr lang="en-US" dirty="0" err="1">
                <a:latin typeface="Verdana" pitchFamily="34" charset="0"/>
              </a:rPr>
              <a:t>Será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esta</a:t>
            </a:r>
            <a:r>
              <a:rPr lang="en-US" dirty="0">
                <a:latin typeface="Verdana" pitchFamily="34" charset="0"/>
              </a:rPr>
              <a:t> la </a:t>
            </a:r>
            <a:r>
              <a:rPr lang="en-US" dirty="0" err="1">
                <a:latin typeface="Verdana" pitchFamily="34" charset="0"/>
              </a:rPr>
              <a:t>única</a:t>
            </a:r>
            <a:r>
              <a:rPr lang="en-US" dirty="0">
                <a:latin typeface="Verdana" pitchFamily="34" charset="0"/>
              </a:rPr>
              <a:t> forma de </a:t>
            </a:r>
            <a:r>
              <a:rPr lang="en-US" dirty="0" err="1">
                <a:latin typeface="Verdana" pitchFamily="34" charset="0"/>
              </a:rPr>
              <a:t>representar</a:t>
            </a:r>
            <a:r>
              <a:rPr lang="en-US" dirty="0">
                <a:latin typeface="Verdana" pitchFamily="34" charset="0"/>
              </a:rPr>
              <a:t> los </a:t>
            </a:r>
            <a:r>
              <a:rPr lang="en-US" dirty="0" err="1">
                <a:latin typeface="Verdana" pitchFamily="34" charset="0"/>
              </a:rPr>
              <a:t>lugares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señalados</a:t>
            </a:r>
            <a:r>
              <a:rPr lang="en-US" dirty="0">
                <a:latin typeface="Verdana" pitchFamily="34" charset="0"/>
              </a:rPr>
              <a:t> en los pares de </a:t>
            </a:r>
            <a:r>
              <a:rPr lang="en-US" dirty="0" err="1">
                <a:latin typeface="Verdana" pitchFamily="34" charset="0"/>
              </a:rPr>
              <a:t>coordenadas</a:t>
            </a:r>
            <a:r>
              <a:rPr lang="en-US" dirty="0">
                <a:latin typeface="Verdana" pitchFamily="34" charset="0"/>
              </a:rPr>
              <a:t> polares </a:t>
            </a:r>
            <a:r>
              <a:rPr lang="en-US" dirty="0" err="1">
                <a:latin typeface="Verdana" pitchFamily="34" charset="0"/>
              </a:rPr>
              <a:t>indicados</a:t>
            </a:r>
            <a:r>
              <a:rPr lang="en-US" dirty="0">
                <a:latin typeface="Verdana" pitchFamily="34" charset="0"/>
              </a:rPr>
              <a:t> en a y b?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069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600" i="1" dirty="0" err="1">
                <a:latin typeface="Verdana" pitchFamily="34" charset="0"/>
              </a:rPr>
              <a:t>Usa</a:t>
            </a:r>
            <a:r>
              <a:rPr lang="en-US" sz="1600" i="1" dirty="0">
                <a:latin typeface="Verdana" pitchFamily="34" charset="0"/>
              </a:rPr>
              <a:t> el </a:t>
            </a:r>
            <a:r>
              <a:rPr lang="en-US" sz="1600" i="1" dirty="0" err="1">
                <a:latin typeface="Verdana" pitchFamily="34" charset="0"/>
              </a:rPr>
              <a:t>siguiente</a:t>
            </a:r>
            <a:r>
              <a:rPr lang="en-US" sz="1600" i="1" dirty="0">
                <a:latin typeface="Verdana" pitchFamily="34" charset="0"/>
              </a:rPr>
              <a:t> </a:t>
            </a:r>
            <a:r>
              <a:rPr lang="en-US" sz="1600" i="1" dirty="0" err="1">
                <a:latin typeface="Verdana" pitchFamily="34" charset="0"/>
              </a:rPr>
              <a:t>mapa</a:t>
            </a:r>
            <a:r>
              <a:rPr lang="en-US" sz="1600" i="1" dirty="0">
                <a:latin typeface="Verdana" pitchFamily="34" charset="0"/>
              </a:rPr>
              <a:t> </a:t>
            </a:r>
            <a:r>
              <a:rPr lang="en-US" sz="1600" i="1" dirty="0" err="1">
                <a:latin typeface="Verdana" pitchFamily="34" charset="0"/>
              </a:rPr>
              <a:t>para</a:t>
            </a:r>
            <a:r>
              <a:rPr lang="en-US" sz="1600" i="1" dirty="0">
                <a:latin typeface="Verdana" pitchFamily="34" charset="0"/>
              </a:rPr>
              <a:t> </a:t>
            </a:r>
            <a:r>
              <a:rPr lang="en-US" sz="1600" i="1" dirty="0" err="1">
                <a:latin typeface="Verdana" pitchFamily="34" charset="0"/>
              </a:rPr>
              <a:t>nombrar</a:t>
            </a:r>
            <a:r>
              <a:rPr lang="en-US" sz="1600" i="1" dirty="0">
                <a:latin typeface="Verdana" pitchFamily="34" charset="0"/>
              </a:rPr>
              <a:t> el </a:t>
            </a:r>
            <a:r>
              <a:rPr lang="en-US" sz="1600" i="1" dirty="0" err="1">
                <a:latin typeface="Verdana" pitchFamily="34" charset="0"/>
              </a:rPr>
              <a:t>sitio</a:t>
            </a:r>
            <a:r>
              <a:rPr lang="en-US" sz="1600" i="1" dirty="0">
                <a:latin typeface="Verdana" pitchFamily="34" charset="0"/>
              </a:rPr>
              <a:t> de </a:t>
            </a:r>
            <a:r>
              <a:rPr lang="en-US" sz="1600" i="1" dirty="0" err="1">
                <a:latin typeface="Verdana" pitchFamily="34" charset="0"/>
              </a:rPr>
              <a:t>cada</a:t>
            </a:r>
            <a:r>
              <a:rPr lang="en-US" sz="1600" i="1" dirty="0">
                <a:latin typeface="Verdana" pitchFamily="34" charset="0"/>
              </a:rPr>
              <a:t> par de </a:t>
            </a:r>
            <a:r>
              <a:rPr lang="en-US" sz="1600" i="1" dirty="0" err="1">
                <a:latin typeface="Verdana" pitchFamily="34" charset="0"/>
              </a:rPr>
              <a:t>coordenadas</a:t>
            </a:r>
            <a:r>
              <a:rPr lang="en-US" sz="1600" i="1" dirty="0">
                <a:latin typeface="Verdana" pitchFamily="34" charset="0"/>
              </a:rPr>
              <a:t> polares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1) (0.8,175</a:t>
            </a:r>
            <a:r>
              <a:rPr lang="en-US" sz="1600" dirty="0">
                <a:latin typeface="Verdana" pitchFamily="34" charset="0"/>
              </a:rPr>
              <a:t>°)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2) (0.4,330</a:t>
            </a:r>
            <a:r>
              <a:rPr lang="en-US" sz="1600" dirty="0">
                <a:latin typeface="Verdana" pitchFamily="34" charset="0"/>
              </a:rPr>
              <a:t>°)</a:t>
            </a:r>
          </a:p>
        </p:txBody>
      </p:sp>
      <p:sp>
        <p:nvSpPr>
          <p:cNvPr id="7" name="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296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8" name="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296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9" name="8 CuadroTexto"/>
          <p:cNvSpPr txBox="1"/>
          <p:nvPr/>
        </p:nvSpPr>
        <p:spPr>
          <a:xfrm>
            <a:off x="47244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Solucionario</a:t>
            </a:r>
            <a:endParaRPr lang="es-P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Botón de acción: Inicio">
            <a:hlinkClick r:id="rId5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rectángulo de esquina sencilla"/>
          <p:cNvSpPr/>
          <p:nvPr/>
        </p:nvSpPr>
        <p:spPr>
          <a:xfrm>
            <a:off x="990600" y="304800"/>
            <a:ext cx="6934200" cy="990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err="1" smtClean="0"/>
              <a:t>Coordenadas</a:t>
            </a:r>
            <a:r>
              <a:rPr lang="en-US" sz="4000" dirty="0" smtClean="0"/>
              <a:t> Polares a </a:t>
            </a:r>
            <a:r>
              <a:rPr lang="en-US" sz="4000" dirty="0" err="1" smtClean="0"/>
              <a:t>Coordenadas</a:t>
            </a:r>
            <a:r>
              <a:rPr lang="en-US" sz="4000" dirty="0" smtClean="0"/>
              <a:t> </a:t>
            </a:r>
            <a:r>
              <a:rPr lang="en-US" sz="4000" dirty="0" err="1" smtClean="0"/>
              <a:t>Rectangulares</a:t>
            </a:r>
            <a:endParaRPr lang="en-US" sz="4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decir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coordenadas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coordenadas</a:t>
            </a:r>
            <a:r>
              <a:rPr lang="en-US" dirty="0" smtClean="0"/>
              <a:t> </a:t>
            </a:r>
            <a:r>
              <a:rPr lang="en-US" dirty="0" err="1" smtClean="0"/>
              <a:t>rectangulares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En la </a:t>
            </a:r>
            <a:r>
              <a:rPr lang="en-US" dirty="0" err="1" smtClean="0"/>
              <a:t>práctica</a:t>
            </a:r>
            <a:r>
              <a:rPr lang="en-US" dirty="0" smtClean="0"/>
              <a:t>,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sea </a:t>
            </a:r>
            <a:r>
              <a:rPr lang="en-US" dirty="0" err="1" smtClean="0"/>
              <a:t>necesario</a:t>
            </a:r>
            <a:r>
              <a:rPr lang="en-US" dirty="0" smtClean="0"/>
              <a:t>  </a:t>
            </a:r>
            <a:r>
              <a:rPr lang="en-US" dirty="0" err="1" smtClean="0"/>
              <a:t>transformar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coordenadas</a:t>
            </a:r>
            <a:r>
              <a:rPr lang="en-US" dirty="0" smtClean="0"/>
              <a:t> polares a </a:t>
            </a:r>
            <a:r>
              <a:rPr lang="en-US" dirty="0" err="1" smtClean="0"/>
              <a:t>coordenadas</a:t>
            </a:r>
            <a:r>
              <a:rPr lang="en-US" dirty="0" smtClean="0"/>
              <a:t> </a:t>
            </a:r>
            <a:r>
              <a:rPr lang="en-US" dirty="0" err="1" smtClean="0"/>
              <a:t>rectangulares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El </a:t>
            </a:r>
            <a:r>
              <a:rPr lang="en-US" dirty="0" err="1" smtClean="0"/>
              <a:t>proceso</a:t>
            </a:r>
            <a:r>
              <a:rPr lang="en-US" dirty="0" smtClean="0"/>
              <a:t> </a:t>
            </a:r>
            <a:r>
              <a:rPr lang="en-US" dirty="0" err="1" smtClean="0"/>
              <a:t>requiere</a:t>
            </a:r>
            <a:r>
              <a:rPr lang="en-US" dirty="0" smtClean="0"/>
              <a:t> </a:t>
            </a:r>
            <a:r>
              <a:rPr lang="en-US" dirty="0" err="1" smtClean="0"/>
              <a:t>conocimientos</a:t>
            </a:r>
            <a:r>
              <a:rPr lang="en-US" dirty="0" smtClean="0"/>
              <a:t> en el </a:t>
            </a:r>
            <a:r>
              <a:rPr lang="en-US" dirty="0" err="1" smtClean="0"/>
              <a:t>área</a:t>
            </a:r>
            <a:r>
              <a:rPr lang="en-US" dirty="0" smtClean="0"/>
              <a:t> de la </a:t>
            </a:r>
            <a:r>
              <a:rPr lang="en-US" dirty="0" err="1" smtClean="0"/>
              <a:t>trigonometría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838200" y="1371600"/>
            <a:ext cx="73914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838200" y="228600"/>
            <a:ext cx="7391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296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7" name="6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29600" y="6019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8" name="7 Botón de acción: Inicio">
            <a:hlinkClick r:id="rId2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ortar rectángulo de esquina sencilla"/>
          <p:cNvSpPr/>
          <p:nvPr/>
        </p:nvSpPr>
        <p:spPr>
          <a:xfrm>
            <a:off x="381000" y="533400"/>
            <a:ext cx="29718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Entonces</a:t>
            </a:r>
            <a:r>
              <a:rPr lang="en-US" dirty="0" smtClean="0"/>
              <a:t>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= (r 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l-GR" dirty="0" smtClean="0"/>
              <a:t>θ</a:t>
            </a:r>
            <a:r>
              <a:rPr lang="en-US" dirty="0" smtClean="0"/>
              <a:t>, r </a:t>
            </a:r>
            <a:r>
              <a:rPr lang="en-US" dirty="0" err="1" smtClean="0"/>
              <a:t>sen</a:t>
            </a:r>
            <a:r>
              <a:rPr lang="en-US" dirty="0" smtClean="0"/>
              <a:t> </a:t>
            </a:r>
            <a:r>
              <a:rPr lang="el-GR" dirty="0" smtClean="0"/>
              <a:t>θ</a:t>
            </a:r>
            <a:r>
              <a:rPr lang="en-US" dirty="0" smtClean="0"/>
              <a:t>), </a:t>
            </a:r>
            <a:r>
              <a:rPr lang="en-US" dirty="0" err="1" smtClean="0"/>
              <a:t>por</a:t>
            </a:r>
            <a:r>
              <a:rPr lang="en-US" dirty="0" smtClean="0"/>
              <a:t> lo </a:t>
            </a:r>
            <a:r>
              <a:rPr lang="en-US" dirty="0" err="1" smtClean="0"/>
              <a:t>tanto</a:t>
            </a:r>
            <a:r>
              <a:rPr lang="en-US" dirty="0" smtClean="0"/>
              <a:t>,</a:t>
            </a:r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rgbClr val="0033CC"/>
                </a:solidFill>
              </a:rPr>
              <a:t>X = </a:t>
            </a:r>
            <a:r>
              <a:rPr lang="en-US" dirty="0" smtClean="0">
                <a:solidFill>
                  <a:srgbClr val="FFFF00"/>
                </a:solidFill>
              </a:rPr>
              <a:t>r </a:t>
            </a:r>
            <a:r>
              <a:rPr lang="en-US" dirty="0" err="1" smtClean="0">
                <a:solidFill>
                  <a:srgbClr val="FFFF00"/>
                </a:solidFill>
              </a:rPr>
              <a:t>cos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θ</a:t>
            </a:r>
            <a:endParaRPr lang="en-US" dirty="0" smtClean="0">
              <a:solidFill>
                <a:srgbClr val="FFFF00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rgbClr val="CC3300"/>
                </a:solidFill>
              </a:rPr>
              <a:t>Y = r </a:t>
            </a:r>
            <a:r>
              <a:rPr lang="en-US" dirty="0" err="1" smtClean="0">
                <a:solidFill>
                  <a:srgbClr val="CC3300"/>
                </a:solidFill>
              </a:rPr>
              <a:t>sen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r>
              <a:rPr lang="el-GR" dirty="0" smtClean="0">
                <a:solidFill>
                  <a:srgbClr val="CC3300"/>
                </a:solidFill>
              </a:rPr>
              <a:t>θ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4267200" y="5334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4267200" y="3657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R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4267200" y="4343400"/>
            <a:ext cx="1295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R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5562600" y="4343400"/>
            <a:ext cx="0" cy="990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s-PR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810000" y="3276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y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629400" y="5105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x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810000" y="5334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O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648200" y="4495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r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876800" y="5486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  <a:latin typeface="Verdana" pitchFamily="34" charset="0"/>
              </a:rPr>
              <a:t>x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638800" y="4648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  <a:latin typeface="Verdana" pitchFamily="34" charset="0"/>
              </a:rPr>
              <a:t>y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267200" y="6019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Verdana" pitchFamily="34" charset="0"/>
              </a:rPr>
              <a:t>Cos </a:t>
            </a:r>
            <a:r>
              <a:rPr lang="el-GR" dirty="0">
                <a:solidFill>
                  <a:srgbClr val="FFFF00"/>
                </a:solidFill>
                <a:latin typeface="Verdana" pitchFamily="34" charset="0"/>
              </a:rPr>
              <a:t>θ</a:t>
            </a:r>
            <a:r>
              <a:rPr lang="en-US" dirty="0">
                <a:solidFill>
                  <a:srgbClr val="FFFF00"/>
                </a:solidFill>
                <a:latin typeface="Verdana" pitchFamily="34" charset="0"/>
              </a:rPr>
              <a:t> = x</a:t>
            </a:r>
            <a:r>
              <a:rPr lang="en-US" dirty="0">
                <a:solidFill>
                  <a:srgbClr val="0033CC"/>
                </a:solidFill>
                <a:latin typeface="Verdana" pitchFamily="34" charset="0"/>
              </a:rPr>
              <a:t>/</a:t>
            </a:r>
            <a:r>
              <a:rPr lang="en-US" dirty="0">
                <a:latin typeface="Verdana" pitchFamily="34" charset="0"/>
              </a:rPr>
              <a:t>r</a:t>
            </a:r>
            <a:endParaRPr lang="el-GR" dirty="0">
              <a:latin typeface="Verdana" pitchFamily="34" charset="0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019800" y="4038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  <a:latin typeface="Verdana" pitchFamily="34" charset="0"/>
              </a:rPr>
              <a:t>Sen </a:t>
            </a:r>
            <a:r>
              <a:rPr lang="el-GR">
                <a:solidFill>
                  <a:srgbClr val="CC3300"/>
                </a:solidFill>
                <a:latin typeface="Verdana" pitchFamily="34" charset="0"/>
              </a:rPr>
              <a:t>θ</a:t>
            </a:r>
            <a:r>
              <a:rPr lang="en-US">
                <a:solidFill>
                  <a:srgbClr val="CC3300"/>
                </a:solidFill>
                <a:latin typeface="Verdana" pitchFamily="34" charset="0"/>
              </a:rPr>
              <a:t>= y/</a:t>
            </a:r>
            <a:r>
              <a:rPr lang="en-US">
                <a:latin typeface="Verdana" pitchFamily="34" charset="0"/>
              </a:rPr>
              <a:t>r</a:t>
            </a:r>
            <a:endParaRPr lang="el-GR">
              <a:latin typeface="Verdana" pitchFamily="34" charset="0"/>
            </a:endParaRPr>
          </a:p>
        </p:txBody>
      </p:sp>
      <p:sp>
        <p:nvSpPr>
          <p:cNvPr id="13328" name="Line 17"/>
          <p:cNvSpPr>
            <a:spLocks noChangeShapeType="1"/>
          </p:cNvSpPr>
          <p:nvPr/>
        </p:nvSpPr>
        <p:spPr bwMode="auto">
          <a:xfrm>
            <a:off x="4267200" y="5334000"/>
            <a:ext cx="1295400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PR"/>
          </a:p>
        </p:txBody>
      </p:sp>
      <p:sp>
        <p:nvSpPr>
          <p:cNvPr id="13329" name="Freeform 18"/>
          <p:cNvSpPr>
            <a:spLocks/>
          </p:cNvSpPr>
          <p:nvPr/>
        </p:nvSpPr>
        <p:spPr bwMode="auto">
          <a:xfrm>
            <a:off x="4495800" y="5181600"/>
            <a:ext cx="76200" cy="152400"/>
          </a:xfrm>
          <a:custGeom>
            <a:avLst/>
            <a:gdLst>
              <a:gd name="T0" fmla="*/ 120967511 w 48"/>
              <a:gd name="T1" fmla="*/ 241935022 h 96"/>
              <a:gd name="T2" fmla="*/ 0 w 48"/>
              <a:gd name="T3" fmla="*/ 0 h 96"/>
              <a:gd name="T4" fmla="*/ 0 60000 65536"/>
              <a:gd name="T5" fmla="*/ 0 60000 65536"/>
              <a:gd name="T6" fmla="*/ 0 w 48"/>
              <a:gd name="T7" fmla="*/ 0 h 96"/>
              <a:gd name="T8" fmla="*/ 48 w 48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96">
                <a:moveTo>
                  <a:pt x="48" y="96"/>
                </a:moveTo>
                <a:cubicBezTo>
                  <a:pt x="28" y="56"/>
                  <a:pt x="8" y="1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R"/>
          </a:p>
        </p:txBody>
      </p:sp>
      <p:sp>
        <p:nvSpPr>
          <p:cNvPr id="13330" name="Text Box 19"/>
          <p:cNvSpPr txBox="1">
            <a:spLocks noChangeArrowheads="1"/>
          </p:cNvSpPr>
          <p:nvPr/>
        </p:nvSpPr>
        <p:spPr bwMode="auto">
          <a:xfrm>
            <a:off x="4648200" y="5029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>
                <a:latin typeface="Verdana" pitchFamily="34" charset="0"/>
              </a:rPr>
              <a:t>θ</a:t>
            </a:r>
          </a:p>
        </p:txBody>
      </p:sp>
      <p:sp>
        <p:nvSpPr>
          <p:cNvPr id="19" name="1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28600" y="64008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0" name="1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29600" y="63246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1" name="20 Botón de acción: Inicio">
            <a:hlinkClick r:id="rId2" action="ppaction://hlinksldjump" highlightClick="1"/>
          </p:cNvPr>
          <p:cNvSpPr/>
          <p:nvPr/>
        </p:nvSpPr>
        <p:spPr>
          <a:xfrm>
            <a:off x="8229600" y="457200"/>
            <a:ext cx="4572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1346</TotalTime>
  <Words>2504</Words>
  <Application>Microsoft Office PowerPoint</Application>
  <PresentationFormat>Presentación en pantalla (4:3)</PresentationFormat>
  <Paragraphs>361</Paragraphs>
  <Slides>40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Concurrencia</vt:lpstr>
      <vt:lpstr> VECTORES</vt:lpstr>
      <vt:lpstr>Diapositiva 2</vt:lpstr>
      <vt:lpstr>OBJETIVOS </vt:lpstr>
      <vt:lpstr>OBJETIVOS</vt:lpstr>
      <vt:lpstr>Sistema de Coordenadas Polares</vt:lpstr>
      <vt:lpstr>Diapositiva 6</vt:lpstr>
      <vt:lpstr>Diapositiva 7</vt:lpstr>
      <vt:lpstr>Coordenadas Polares a Coordenadas Rectangulares</vt:lpstr>
      <vt:lpstr>Entonces…</vt:lpstr>
      <vt:lpstr>EJEMPLO</vt:lpstr>
      <vt:lpstr>Práctica</vt:lpstr>
      <vt:lpstr>Coordenadas Rectangulares a Coordenadas Polares Ejemplo</vt:lpstr>
      <vt:lpstr>Coordenadas (-3,-7)</vt:lpstr>
      <vt:lpstr>Práctica</vt:lpstr>
      <vt:lpstr>Vectores</vt:lpstr>
      <vt:lpstr>Propiedades de los Vectores</vt:lpstr>
      <vt:lpstr>Diapositiva 17</vt:lpstr>
      <vt:lpstr>Ejemplo 1: Geometría de vectores</vt:lpstr>
      <vt:lpstr>Suma Gráfica de Vectores</vt:lpstr>
      <vt:lpstr>Ejemplo</vt:lpstr>
      <vt:lpstr>Diapositiva 21</vt:lpstr>
      <vt:lpstr>Solución</vt:lpstr>
      <vt:lpstr>Práctica</vt:lpstr>
      <vt:lpstr>Regla de Adición del Paralelogramo</vt:lpstr>
      <vt:lpstr>Ejemplo Geométrico y Práctica</vt:lpstr>
      <vt:lpstr>Diapositiva 26</vt:lpstr>
      <vt:lpstr>Adición de Vectores en Forma Rectangular</vt:lpstr>
      <vt:lpstr>Multiplicación: Vector x Escalar</vt:lpstr>
      <vt:lpstr>Diapositiva 29</vt:lpstr>
      <vt:lpstr>Ejemplo</vt:lpstr>
      <vt:lpstr>Práctica</vt:lpstr>
      <vt:lpstr>Aplicación</vt:lpstr>
      <vt:lpstr>Aplicación</vt:lpstr>
      <vt:lpstr>Componentes de un Vector y  Vectores Unitarios</vt:lpstr>
      <vt:lpstr>Diapositiva 35</vt:lpstr>
      <vt:lpstr>Práctica</vt:lpstr>
      <vt:lpstr>Práctica</vt:lpstr>
      <vt:lpstr>Diapositiva 38</vt:lpstr>
      <vt:lpstr>Departamento de Educación Programa de Matemáticas</vt:lpstr>
      <vt:lpstr>Diapositiva 40</vt:lpstr>
    </vt:vector>
  </TitlesOfParts>
  <Company>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BERNIER</dc:creator>
  <cp:lastModifiedBy>marbbr</cp:lastModifiedBy>
  <cp:revision>115</cp:revision>
  <dcterms:created xsi:type="dcterms:W3CDTF">2009-10-28T01:54:12Z</dcterms:created>
  <dcterms:modified xsi:type="dcterms:W3CDTF">2011-02-13T03:30:07Z</dcterms:modified>
</cp:coreProperties>
</file>