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9144000" cy="6858000" type="screen4x3"/>
  <p:notesSz cx="6858000" cy="9144000"/>
  <p:defaultTextStyle>
    <a:defPPr>
      <a:defRPr lang="es-P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FF64A76D-DEEA-4C66-BBD4-FB77C747EBD4}" type="datetimeFigureOut">
              <a:rPr lang="es-PR" smtClean="0"/>
              <a:t>11/02/2011</a:t>
            </a:fld>
            <a:endParaRPr lang="es-PR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s-PR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25EF979D-1B1C-4214-B976-A6A4F1A108C7}" type="slidenum">
              <a:rPr lang="es-PR" smtClean="0"/>
              <a:t>‹Nº›</a:t>
            </a:fld>
            <a:endParaRPr lang="es-P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4A76D-DEEA-4C66-BBD4-FB77C747EBD4}" type="datetimeFigureOut">
              <a:rPr lang="es-PR" smtClean="0"/>
              <a:t>11/02/2011</a:t>
            </a:fld>
            <a:endParaRPr lang="es-P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F979D-1B1C-4214-B976-A6A4F1A108C7}" type="slidenum">
              <a:rPr lang="es-PR" smtClean="0"/>
              <a:t>‹Nº›</a:t>
            </a:fld>
            <a:endParaRPr lang="es-P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4A76D-DEEA-4C66-BBD4-FB77C747EBD4}" type="datetimeFigureOut">
              <a:rPr lang="es-PR" smtClean="0"/>
              <a:t>11/02/2011</a:t>
            </a:fld>
            <a:endParaRPr lang="es-P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F979D-1B1C-4214-B976-A6A4F1A108C7}" type="slidenum">
              <a:rPr lang="es-PR" smtClean="0"/>
              <a:t>‹Nº›</a:t>
            </a:fld>
            <a:endParaRPr lang="es-P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FF64A76D-DEEA-4C66-BBD4-FB77C747EBD4}" type="datetimeFigureOut">
              <a:rPr lang="es-PR" smtClean="0"/>
              <a:t>11/02/2011</a:t>
            </a:fld>
            <a:endParaRPr lang="es-P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s-P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F979D-1B1C-4214-B976-A6A4F1A108C7}" type="slidenum">
              <a:rPr lang="es-PR" smtClean="0"/>
              <a:t>‹Nº›</a:t>
            </a:fld>
            <a:endParaRPr lang="es-P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FF64A76D-DEEA-4C66-BBD4-FB77C747EBD4}" type="datetimeFigureOut">
              <a:rPr lang="es-PR" smtClean="0"/>
              <a:t>11/02/2011</a:t>
            </a:fld>
            <a:endParaRPr lang="es-P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s-P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25EF979D-1B1C-4214-B976-A6A4F1A108C7}" type="slidenum">
              <a:rPr lang="es-PR" smtClean="0"/>
              <a:t>‹Nº›</a:t>
            </a:fld>
            <a:endParaRPr lang="es-PR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FF64A76D-DEEA-4C66-BBD4-FB77C747EBD4}" type="datetimeFigureOut">
              <a:rPr lang="es-PR" smtClean="0"/>
              <a:t>11/02/2011</a:t>
            </a:fld>
            <a:endParaRPr lang="es-P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s-P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25EF979D-1B1C-4214-B976-A6A4F1A108C7}" type="slidenum">
              <a:rPr lang="es-PR" smtClean="0"/>
              <a:t>‹Nº›</a:t>
            </a:fld>
            <a:endParaRPr lang="es-P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FF64A76D-DEEA-4C66-BBD4-FB77C747EBD4}" type="datetimeFigureOut">
              <a:rPr lang="es-PR" smtClean="0"/>
              <a:t>11/02/2011</a:t>
            </a:fld>
            <a:endParaRPr lang="es-P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s-P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25EF979D-1B1C-4214-B976-A6A4F1A108C7}" type="slidenum">
              <a:rPr lang="es-PR" smtClean="0"/>
              <a:t>‹Nº›</a:t>
            </a:fld>
            <a:endParaRPr lang="es-P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4A76D-DEEA-4C66-BBD4-FB77C747EBD4}" type="datetimeFigureOut">
              <a:rPr lang="es-PR" smtClean="0"/>
              <a:t>11/02/2011</a:t>
            </a:fld>
            <a:endParaRPr lang="es-P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F979D-1B1C-4214-B976-A6A4F1A108C7}" type="slidenum">
              <a:rPr lang="es-PR" smtClean="0"/>
              <a:t>‹Nº›</a:t>
            </a:fld>
            <a:endParaRPr lang="es-P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FF64A76D-DEEA-4C66-BBD4-FB77C747EBD4}" type="datetimeFigureOut">
              <a:rPr lang="es-PR" smtClean="0"/>
              <a:t>11/02/2011</a:t>
            </a:fld>
            <a:endParaRPr lang="es-P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s-P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25EF979D-1B1C-4214-B976-A6A4F1A108C7}" type="slidenum">
              <a:rPr lang="es-PR" smtClean="0"/>
              <a:t>‹Nº›</a:t>
            </a:fld>
            <a:endParaRPr lang="es-P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FF64A76D-DEEA-4C66-BBD4-FB77C747EBD4}" type="datetimeFigureOut">
              <a:rPr lang="es-PR" smtClean="0"/>
              <a:t>11/02/2011</a:t>
            </a:fld>
            <a:endParaRPr lang="es-P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s-P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25EF979D-1B1C-4214-B976-A6A4F1A108C7}" type="slidenum">
              <a:rPr lang="es-PR" smtClean="0"/>
              <a:t>‹Nº›</a:t>
            </a:fld>
            <a:endParaRPr lang="es-P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FF64A76D-DEEA-4C66-BBD4-FB77C747EBD4}" type="datetimeFigureOut">
              <a:rPr lang="es-PR" smtClean="0"/>
              <a:t>11/02/2011</a:t>
            </a:fld>
            <a:endParaRPr lang="es-P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s-P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25EF979D-1B1C-4214-B976-A6A4F1A108C7}" type="slidenum">
              <a:rPr lang="es-PR" smtClean="0"/>
              <a:t>‹Nº›</a:t>
            </a:fld>
            <a:endParaRPr lang="es-P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FF64A76D-DEEA-4C66-BBD4-FB77C747EBD4}" type="datetimeFigureOut">
              <a:rPr lang="es-PR" smtClean="0"/>
              <a:t>11/02/2011</a:t>
            </a:fld>
            <a:endParaRPr lang="es-P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s-PR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25EF979D-1B1C-4214-B976-A6A4F1A108C7}" type="slidenum">
              <a:rPr lang="es-PR" smtClean="0"/>
              <a:t>‹Nº›</a:t>
            </a:fld>
            <a:endParaRPr lang="es-P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Recortar rectángulo de esquina del mismo lado"/>
          <p:cNvSpPr/>
          <p:nvPr/>
        </p:nvSpPr>
        <p:spPr>
          <a:xfrm>
            <a:off x="381000" y="533400"/>
            <a:ext cx="4038600" cy="1066800"/>
          </a:xfrm>
          <a:prstGeom prst="snip2Same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R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Solución</a:t>
            </a:r>
            <a:endParaRPr lang="en-US" dirty="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A = 3m    B= 4m     R= ?</a:t>
            </a:r>
          </a:p>
        </p:txBody>
      </p:sp>
      <p:sp>
        <p:nvSpPr>
          <p:cNvPr id="24580" name="Line 4"/>
          <p:cNvSpPr>
            <a:spLocks noChangeShapeType="1"/>
          </p:cNvSpPr>
          <p:nvPr/>
        </p:nvSpPr>
        <p:spPr bwMode="auto">
          <a:xfrm>
            <a:off x="914400" y="3886200"/>
            <a:ext cx="1143000" cy="0"/>
          </a:xfrm>
          <a:prstGeom prst="line">
            <a:avLst/>
          </a:prstGeom>
          <a:noFill/>
          <a:ln w="9525">
            <a:solidFill>
              <a:srgbClr val="0033CC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PR"/>
          </a:p>
        </p:txBody>
      </p:sp>
      <p:sp>
        <p:nvSpPr>
          <p:cNvPr id="24581" name="Line 5"/>
          <p:cNvSpPr>
            <a:spLocks noChangeShapeType="1"/>
          </p:cNvSpPr>
          <p:nvPr/>
        </p:nvSpPr>
        <p:spPr bwMode="auto">
          <a:xfrm flipV="1">
            <a:off x="2057400" y="2362200"/>
            <a:ext cx="0" cy="1524000"/>
          </a:xfrm>
          <a:prstGeom prst="line">
            <a:avLst/>
          </a:prstGeom>
          <a:noFill/>
          <a:ln w="9525">
            <a:solidFill>
              <a:srgbClr val="0033CC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PR"/>
          </a:p>
        </p:txBody>
      </p:sp>
      <p:sp>
        <p:nvSpPr>
          <p:cNvPr id="24582" name="Line 6"/>
          <p:cNvSpPr>
            <a:spLocks noChangeShapeType="1"/>
          </p:cNvSpPr>
          <p:nvPr/>
        </p:nvSpPr>
        <p:spPr bwMode="auto">
          <a:xfrm flipV="1">
            <a:off x="914400" y="2362200"/>
            <a:ext cx="1143000" cy="1524000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PR"/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1066800" y="4183063"/>
            <a:ext cx="685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Verdana" pitchFamily="34" charset="0"/>
              </a:rPr>
              <a:t>3m</a:t>
            </a:r>
          </a:p>
        </p:txBody>
      </p:sp>
      <p:sp>
        <p:nvSpPr>
          <p:cNvPr id="24584" name="Text Box 8"/>
          <p:cNvSpPr txBox="1">
            <a:spLocks noChangeArrowheads="1"/>
          </p:cNvSpPr>
          <p:nvPr/>
        </p:nvSpPr>
        <p:spPr bwMode="auto">
          <a:xfrm>
            <a:off x="2209800" y="3124200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Verdana" pitchFamily="34" charset="0"/>
              </a:rPr>
              <a:t>4m</a:t>
            </a:r>
          </a:p>
        </p:txBody>
      </p:sp>
      <p:sp>
        <p:nvSpPr>
          <p:cNvPr id="24585" name="Text Box 9"/>
          <p:cNvSpPr txBox="1">
            <a:spLocks noChangeArrowheads="1"/>
          </p:cNvSpPr>
          <p:nvPr/>
        </p:nvSpPr>
        <p:spPr bwMode="auto">
          <a:xfrm>
            <a:off x="609600" y="28956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Verdana" pitchFamily="34" charset="0"/>
              </a:rPr>
              <a:t>5m</a:t>
            </a:r>
          </a:p>
        </p:txBody>
      </p:sp>
      <p:sp>
        <p:nvSpPr>
          <p:cNvPr id="24586" name="Text Box 11"/>
          <p:cNvSpPr txBox="1">
            <a:spLocks noChangeArrowheads="1"/>
          </p:cNvSpPr>
          <p:nvPr/>
        </p:nvSpPr>
        <p:spPr bwMode="auto">
          <a:xfrm>
            <a:off x="3505200" y="2590800"/>
            <a:ext cx="2209800" cy="311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Verdana" pitchFamily="34" charset="0"/>
              </a:rPr>
              <a:t>Teorema de Pitágoras:</a:t>
            </a:r>
          </a:p>
          <a:p>
            <a:pPr>
              <a:spcBef>
                <a:spcPct val="50000"/>
              </a:spcBef>
            </a:pPr>
            <a:r>
              <a:rPr lang="en-US">
                <a:latin typeface="Verdana" pitchFamily="34" charset="0"/>
              </a:rPr>
              <a:t>r</a:t>
            </a:r>
            <a:r>
              <a:rPr lang="en-US" baseline="30000">
                <a:latin typeface="Verdana" pitchFamily="34" charset="0"/>
              </a:rPr>
              <a:t>2</a:t>
            </a:r>
            <a:r>
              <a:rPr lang="en-US">
                <a:latin typeface="Verdana" pitchFamily="34" charset="0"/>
              </a:rPr>
              <a:t> = x</a:t>
            </a:r>
            <a:r>
              <a:rPr lang="en-US" baseline="30000">
                <a:latin typeface="Verdana" pitchFamily="34" charset="0"/>
              </a:rPr>
              <a:t>2</a:t>
            </a:r>
            <a:r>
              <a:rPr lang="en-US">
                <a:latin typeface="Verdana" pitchFamily="34" charset="0"/>
              </a:rPr>
              <a:t> + y</a:t>
            </a:r>
            <a:r>
              <a:rPr lang="en-US" baseline="30000">
                <a:latin typeface="Verdana" pitchFamily="34" charset="0"/>
              </a:rPr>
              <a:t>2</a:t>
            </a:r>
          </a:p>
          <a:p>
            <a:pPr>
              <a:spcBef>
                <a:spcPct val="50000"/>
              </a:spcBef>
            </a:pPr>
            <a:r>
              <a:rPr lang="en-US">
                <a:latin typeface="Verdana" pitchFamily="34" charset="0"/>
              </a:rPr>
              <a:t>r</a:t>
            </a:r>
            <a:r>
              <a:rPr lang="en-US" baseline="30000">
                <a:latin typeface="Verdana" pitchFamily="34" charset="0"/>
              </a:rPr>
              <a:t>2</a:t>
            </a:r>
            <a:r>
              <a:rPr lang="en-US">
                <a:latin typeface="Verdana" pitchFamily="34" charset="0"/>
              </a:rPr>
              <a:t> = (3)</a:t>
            </a:r>
            <a:r>
              <a:rPr lang="en-US" baseline="30000">
                <a:latin typeface="Verdana" pitchFamily="34" charset="0"/>
              </a:rPr>
              <a:t>2 </a:t>
            </a:r>
            <a:r>
              <a:rPr lang="en-US">
                <a:latin typeface="Verdana" pitchFamily="34" charset="0"/>
              </a:rPr>
              <a:t>+ (4)</a:t>
            </a:r>
            <a:r>
              <a:rPr lang="en-US" baseline="30000">
                <a:latin typeface="Verdana" pitchFamily="34" charset="0"/>
              </a:rPr>
              <a:t>2</a:t>
            </a:r>
          </a:p>
          <a:p>
            <a:pPr>
              <a:spcBef>
                <a:spcPct val="50000"/>
              </a:spcBef>
            </a:pPr>
            <a:r>
              <a:rPr lang="en-US">
                <a:latin typeface="Verdana" pitchFamily="34" charset="0"/>
              </a:rPr>
              <a:t>r = √25</a:t>
            </a:r>
          </a:p>
          <a:p>
            <a:pPr>
              <a:spcBef>
                <a:spcPct val="50000"/>
              </a:spcBef>
            </a:pPr>
            <a:r>
              <a:rPr lang="en-US">
                <a:latin typeface="Verdana" pitchFamily="34" charset="0"/>
              </a:rPr>
              <a:t>r = 5</a:t>
            </a:r>
          </a:p>
          <a:p>
            <a:pPr>
              <a:spcBef>
                <a:spcPct val="50000"/>
              </a:spcBef>
            </a:pPr>
            <a:endParaRPr lang="en-US">
              <a:latin typeface="Verdana" pitchFamily="34" charset="0"/>
            </a:endParaRPr>
          </a:p>
          <a:p>
            <a:pPr>
              <a:spcBef>
                <a:spcPct val="50000"/>
              </a:spcBef>
            </a:pPr>
            <a:endParaRPr lang="en-US">
              <a:latin typeface="Verdana" pitchFamily="34" charset="0"/>
            </a:endParaRPr>
          </a:p>
        </p:txBody>
      </p:sp>
      <p:sp>
        <p:nvSpPr>
          <p:cNvPr id="24587" name="Text Box 12"/>
          <p:cNvSpPr txBox="1">
            <a:spLocks noChangeArrowheads="1"/>
          </p:cNvSpPr>
          <p:nvPr/>
        </p:nvSpPr>
        <p:spPr bwMode="auto">
          <a:xfrm>
            <a:off x="5867400" y="2819400"/>
            <a:ext cx="32766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err="1">
                <a:latin typeface="Verdana" pitchFamily="34" charset="0"/>
              </a:rPr>
              <a:t>Sentido</a:t>
            </a:r>
            <a:r>
              <a:rPr lang="en-US" dirty="0">
                <a:latin typeface="Verdana" pitchFamily="34" charset="0"/>
              </a:rPr>
              <a:t>:</a:t>
            </a:r>
          </a:p>
          <a:p>
            <a:pPr>
              <a:spcBef>
                <a:spcPct val="50000"/>
              </a:spcBef>
            </a:pPr>
            <a:r>
              <a:rPr lang="en-US" dirty="0">
                <a:latin typeface="Verdana" pitchFamily="34" charset="0"/>
              </a:rPr>
              <a:t>Tan</a:t>
            </a:r>
            <a:r>
              <a:rPr lang="en-US" baseline="30000" dirty="0">
                <a:latin typeface="Verdana" pitchFamily="34" charset="0"/>
              </a:rPr>
              <a:t>-1</a:t>
            </a:r>
            <a:r>
              <a:rPr lang="en-US" dirty="0">
                <a:latin typeface="Verdana" pitchFamily="34" charset="0"/>
              </a:rPr>
              <a:t>(y/x)=</a:t>
            </a:r>
            <a:endParaRPr lang="en-US" baseline="30000" dirty="0">
              <a:latin typeface="Verdana" pitchFamily="34" charset="0"/>
            </a:endParaRPr>
          </a:p>
          <a:p>
            <a:pPr>
              <a:spcBef>
                <a:spcPct val="50000"/>
              </a:spcBef>
            </a:pPr>
            <a:r>
              <a:rPr lang="en-US" dirty="0">
                <a:latin typeface="Verdana" pitchFamily="34" charset="0"/>
              </a:rPr>
              <a:t>Tan</a:t>
            </a:r>
            <a:r>
              <a:rPr lang="en-US" baseline="30000" dirty="0">
                <a:latin typeface="Verdana" pitchFamily="34" charset="0"/>
              </a:rPr>
              <a:t>-1</a:t>
            </a:r>
            <a:r>
              <a:rPr lang="en-US" dirty="0">
                <a:latin typeface="Verdana" pitchFamily="34" charset="0"/>
              </a:rPr>
              <a:t>(4/3) </a:t>
            </a:r>
            <a:r>
              <a:rPr lang="en-US" dirty="0" smtClean="0">
                <a:latin typeface="Verdana" pitchFamily="34" charset="0"/>
              </a:rPr>
              <a:t>= 53.13°NE</a:t>
            </a:r>
            <a:endParaRPr lang="en-US" dirty="0">
              <a:latin typeface="Verdana" pitchFamily="34" charset="0"/>
            </a:endParaRPr>
          </a:p>
        </p:txBody>
      </p:sp>
      <p:sp>
        <p:nvSpPr>
          <p:cNvPr id="24588" name="Freeform 13"/>
          <p:cNvSpPr>
            <a:spLocks/>
          </p:cNvSpPr>
          <p:nvPr/>
        </p:nvSpPr>
        <p:spPr bwMode="auto">
          <a:xfrm>
            <a:off x="1066800" y="3657600"/>
            <a:ext cx="152400" cy="228600"/>
          </a:xfrm>
          <a:custGeom>
            <a:avLst/>
            <a:gdLst>
              <a:gd name="T0" fmla="*/ 2147483647 w 96"/>
              <a:gd name="T1" fmla="*/ 2147483647 h 144"/>
              <a:gd name="T2" fmla="*/ 0 w 96"/>
              <a:gd name="T3" fmla="*/ 0 h 144"/>
              <a:gd name="T4" fmla="*/ 0 60000 65536"/>
              <a:gd name="T5" fmla="*/ 0 60000 65536"/>
              <a:gd name="T6" fmla="*/ 0 w 96"/>
              <a:gd name="T7" fmla="*/ 0 h 144"/>
              <a:gd name="T8" fmla="*/ 96 w 96"/>
              <a:gd name="T9" fmla="*/ 144 h 14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96" h="144">
                <a:moveTo>
                  <a:pt x="96" y="144"/>
                </a:moveTo>
                <a:cubicBezTo>
                  <a:pt x="56" y="84"/>
                  <a:pt x="16" y="24"/>
                  <a:pt x="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P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</TotalTime>
  <Words>44</Words>
  <Application>Microsoft Office PowerPoint</Application>
  <PresentationFormat>Presentación en pantalla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Brío</vt:lpstr>
      <vt:lpstr>Solución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Solución</dc:title>
  <dc:creator>marbbr</dc:creator>
  <cp:lastModifiedBy>marbbr</cp:lastModifiedBy>
  <cp:revision>1</cp:revision>
  <dcterms:created xsi:type="dcterms:W3CDTF">2011-02-12T02:17:38Z</dcterms:created>
  <dcterms:modified xsi:type="dcterms:W3CDTF">2011-02-12T02:20:09Z</dcterms:modified>
</cp:coreProperties>
</file>