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E332-27F9-44A0-84EB-9C90DD4380EC}" type="datetimeFigureOut">
              <a:rPr lang="es-PR" smtClean="0"/>
              <a:pPr/>
              <a:t>04/02/2011</a:t>
            </a:fld>
            <a:endParaRPr lang="es-P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E0E0AB-77A9-44E3-B9EE-0E05970744B8}" type="slidenum">
              <a:rPr lang="es-PR" smtClean="0"/>
              <a:pPr/>
              <a:t>‹Nº›</a:t>
            </a:fld>
            <a:endParaRPr lang="es-PR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E332-27F9-44A0-84EB-9C90DD4380EC}" type="datetimeFigureOut">
              <a:rPr lang="es-PR" smtClean="0"/>
              <a:pPr/>
              <a:t>04/02/2011</a:t>
            </a:fld>
            <a:endParaRPr lang="es-P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E0AB-77A9-44E3-B9EE-0E05970744B8}" type="slidenum">
              <a:rPr lang="es-PR" smtClean="0"/>
              <a:pPr/>
              <a:t>‹Nº›</a:t>
            </a:fld>
            <a:endParaRPr lang="es-P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5E0E0AB-77A9-44E3-B9EE-0E05970744B8}" type="slidenum">
              <a:rPr lang="es-PR" smtClean="0"/>
              <a:pPr/>
              <a:t>‹Nº›</a:t>
            </a:fld>
            <a:endParaRPr lang="es-P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E332-27F9-44A0-84EB-9C90DD4380EC}" type="datetimeFigureOut">
              <a:rPr lang="es-PR" smtClean="0"/>
              <a:pPr/>
              <a:t>04/02/2011</a:t>
            </a:fld>
            <a:endParaRPr lang="es-P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E332-27F9-44A0-84EB-9C90DD4380EC}" type="datetimeFigureOut">
              <a:rPr lang="es-PR" smtClean="0"/>
              <a:pPr/>
              <a:t>04/02/2011</a:t>
            </a:fld>
            <a:endParaRPr lang="es-P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5E0E0AB-77A9-44E3-B9EE-0E05970744B8}" type="slidenum">
              <a:rPr lang="es-PR" smtClean="0"/>
              <a:pPr/>
              <a:t>‹Nº›</a:t>
            </a:fld>
            <a:endParaRPr lang="es-PR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E332-27F9-44A0-84EB-9C90DD4380EC}" type="datetimeFigureOut">
              <a:rPr lang="es-PR" smtClean="0"/>
              <a:pPr/>
              <a:t>04/02/2011</a:t>
            </a:fld>
            <a:endParaRPr lang="es-PR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E0E0AB-77A9-44E3-B9EE-0E05970744B8}" type="slidenum">
              <a:rPr lang="es-PR" smtClean="0"/>
              <a:pPr/>
              <a:t>‹Nº›</a:t>
            </a:fld>
            <a:endParaRPr lang="es-P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9CBE332-27F9-44A0-84EB-9C90DD4380EC}" type="datetimeFigureOut">
              <a:rPr lang="es-PR" smtClean="0"/>
              <a:pPr/>
              <a:t>04/02/2011</a:t>
            </a:fld>
            <a:endParaRPr lang="es-P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E0AB-77A9-44E3-B9EE-0E05970744B8}" type="slidenum">
              <a:rPr lang="es-PR" smtClean="0"/>
              <a:pPr/>
              <a:t>‹Nº›</a:t>
            </a:fld>
            <a:endParaRPr lang="es-PR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E332-27F9-44A0-84EB-9C90DD4380EC}" type="datetimeFigureOut">
              <a:rPr lang="es-PR" smtClean="0"/>
              <a:pPr/>
              <a:t>04/02/2011</a:t>
            </a:fld>
            <a:endParaRPr lang="es-P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PR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5E0E0AB-77A9-44E3-B9EE-0E05970744B8}" type="slidenum">
              <a:rPr lang="es-PR" smtClean="0"/>
              <a:pPr/>
              <a:t>‹Nº›</a:t>
            </a:fld>
            <a:endParaRPr lang="es-PR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E332-27F9-44A0-84EB-9C90DD4380EC}" type="datetimeFigureOut">
              <a:rPr lang="es-PR" smtClean="0"/>
              <a:pPr/>
              <a:t>04/02/2011</a:t>
            </a:fld>
            <a:endParaRPr lang="es-P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5E0E0AB-77A9-44E3-B9EE-0E05970744B8}" type="slidenum">
              <a:rPr lang="es-PR" smtClean="0"/>
              <a:pPr/>
              <a:t>‹Nº›</a:t>
            </a:fld>
            <a:endParaRPr lang="es-P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E332-27F9-44A0-84EB-9C90DD4380EC}" type="datetimeFigureOut">
              <a:rPr lang="es-PR" smtClean="0"/>
              <a:pPr/>
              <a:t>04/02/2011</a:t>
            </a:fld>
            <a:endParaRPr lang="es-P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E0E0AB-77A9-44E3-B9EE-0E05970744B8}" type="slidenum">
              <a:rPr lang="es-PR" smtClean="0"/>
              <a:pPr/>
              <a:t>‹Nº›</a:t>
            </a:fld>
            <a:endParaRPr lang="es-P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E0E0AB-77A9-44E3-B9EE-0E05970744B8}" type="slidenum">
              <a:rPr lang="es-PR" smtClean="0"/>
              <a:pPr/>
              <a:t>‹Nº›</a:t>
            </a:fld>
            <a:endParaRPr lang="es-PR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BE332-27F9-44A0-84EB-9C90DD4380EC}" type="datetimeFigureOut">
              <a:rPr lang="es-PR" smtClean="0"/>
              <a:pPr/>
              <a:t>04/02/2011</a:t>
            </a:fld>
            <a:endParaRPr lang="es-P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P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5E0E0AB-77A9-44E3-B9EE-0E05970744B8}" type="slidenum">
              <a:rPr lang="es-PR" smtClean="0"/>
              <a:pPr/>
              <a:t>‹Nº›</a:t>
            </a:fld>
            <a:endParaRPr lang="es-P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9CBE332-27F9-44A0-84EB-9C90DD4380EC}" type="datetimeFigureOut">
              <a:rPr lang="es-PR" smtClean="0"/>
              <a:pPr/>
              <a:t>04/02/2011</a:t>
            </a:fld>
            <a:endParaRPr lang="es-P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P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9CBE332-27F9-44A0-84EB-9C90DD4380EC}" type="datetimeFigureOut">
              <a:rPr lang="es-PR" smtClean="0"/>
              <a:pPr/>
              <a:t>04/02/2011</a:t>
            </a:fld>
            <a:endParaRPr lang="es-P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PR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E0E0AB-77A9-44E3-B9EE-0E05970744B8}" type="slidenum">
              <a:rPr lang="es-PR" smtClean="0"/>
              <a:pPr/>
              <a:t>‹Nº›</a:t>
            </a:fld>
            <a:endParaRPr lang="es-PR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.pr/imgres?imgurl=http://www.mercadolibre.com.co/jm/img?s=MCO&amp;f=16489019_4625.jpg&amp;v=E&amp;imgrefurl=http://articulo.mercadolibre.com.co/MCO-16489019-calculadora-graficadora-ti-84-plus-silver-edition-_JM&amp;usg=__icJvJYB5DkkQbQTqLHDWzmArBoA=&amp;h=280&amp;w=280&amp;sz=11&amp;hl=es&amp;start=13&amp;zoom=1&amp;itbs=1&amp;tbnid=5Y6DAQRKSXMqtM:&amp;tbnh=114&amp;tbnw=114&amp;prev=/images?q=calculadora+grafica+TI-84&amp;hl=es&amp;safe=active&amp;sa=G&amp;gbv=2&amp;tbs=isch:1&amp;ei=W8BMTfbKOsGqlAe0o-zpDw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.pgcdn.com/pi/7/67/68/76768995_125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pr/imgres?imgurl=http://education.ti.com/images/thumb/euro/84PlusScreenshots/EAP_thumb_2D-templates_a.jpg&amp;imgrefurl=http://education.ti.com/educationportal/sites/ESPANA/productCategory/es_apps.html&amp;usg=__9jJ_hFnhweq05_bwtxt4HluVnHk=&amp;h=55&amp;w=80&amp;sz=4&amp;hl=es&amp;start=120&amp;zoom=0&amp;itbs=1&amp;tbnid=ScAcZYQliaVZJM:&amp;tbnh=51&amp;tbnw=74&amp;prev=/images?q=calculadora+grafica+TI-84&amp;start=100&amp;hl=es&amp;safe=active&amp;sa=N&amp;gbv=2&amp;ndsp=20&amp;tbs=isch:1&amp;ei=WsJMTZftMoXGlQeVyaHyD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tecnologia-educati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1" y="76200"/>
            <a:ext cx="8612696" cy="6553200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7010400" cy="3048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Preparado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por</a:t>
            </a:r>
            <a:r>
              <a:rPr lang="en-US" dirty="0" smtClean="0">
                <a:solidFill>
                  <a:srgbClr val="FFFF00"/>
                </a:solidFill>
              </a:rPr>
              <a:t>: Militza Alvarado Ramos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EDUC 5105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Dr. Eddie Suárez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CALCULADORA GRÁFICA TI-84 PLUS</a:t>
            </a:r>
            <a:endParaRPr lang="es-PR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marbbr\AppData\Local\Microsoft\Windows\Temporary Internet Files\Content.IE5\S5BQD0VY\MC90029768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267200"/>
            <a:ext cx="685800" cy="63146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8" name="Picture 4" descr="http://t3.gstatic.com/images?q=tbn:ANd9GcSeMcIxhFhwQRoJFk2HZ0l8NBDJElUDyMxjENcGFIuBQSrTEEpOAq6aYw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2362200"/>
            <a:ext cx="37338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Diagrama</a:t>
            </a:r>
            <a:r>
              <a:rPr lang="en-US" dirty="0" smtClean="0"/>
              <a:t> de </a:t>
            </a:r>
            <a:r>
              <a:rPr lang="en-US" dirty="0" err="1" smtClean="0"/>
              <a:t>dispersión</a:t>
            </a:r>
            <a:endParaRPr lang="es-P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503920" cy="52578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Entrada</a:t>
            </a:r>
            <a:r>
              <a:rPr lang="en-US" dirty="0" smtClean="0"/>
              <a:t> del </a:t>
            </a:r>
            <a:r>
              <a:rPr lang="en-US" dirty="0" err="1" smtClean="0"/>
              <a:t>conjunto</a:t>
            </a:r>
            <a:r>
              <a:rPr lang="en-US" dirty="0" smtClean="0"/>
              <a:t> de </a:t>
            </a:r>
            <a:r>
              <a:rPr lang="en-US" dirty="0" err="1" smtClean="0"/>
              <a:t>datos</a:t>
            </a:r>
            <a:endParaRPr lang="en-US" dirty="0" smtClean="0"/>
          </a:p>
          <a:p>
            <a:pPr lvl="1"/>
            <a:r>
              <a:rPr lang="en-US" dirty="0" smtClean="0"/>
              <a:t>Para </a:t>
            </a:r>
            <a:r>
              <a:rPr lang="en-US" dirty="0" err="1" smtClean="0"/>
              <a:t>entrar</a:t>
            </a:r>
            <a:r>
              <a:rPr lang="en-US" dirty="0" smtClean="0"/>
              <a:t> los </a:t>
            </a:r>
            <a:r>
              <a:rPr lang="en-US" dirty="0" err="1" smtClean="0"/>
              <a:t>datos</a:t>
            </a:r>
            <a:r>
              <a:rPr lang="en-US" dirty="0" smtClean="0"/>
              <a:t> </a:t>
            </a:r>
            <a:r>
              <a:rPr lang="en-US" dirty="0" err="1" smtClean="0"/>
              <a:t>oprime</a:t>
            </a:r>
            <a:r>
              <a:rPr lang="en-US" dirty="0" smtClean="0"/>
              <a:t> STAT, 1 (o ENTER).</a:t>
            </a:r>
          </a:p>
          <a:p>
            <a:pPr lvl="1"/>
            <a:r>
              <a:rPr lang="en-US" dirty="0" err="1" smtClean="0"/>
              <a:t>Mueve</a:t>
            </a:r>
            <a:r>
              <a:rPr lang="en-US" dirty="0" smtClean="0"/>
              <a:t> el cursor </a:t>
            </a:r>
            <a:r>
              <a:rPr lang="en-US" dirty="0" err="1" smtClean="0"/>
              <a:t>hasta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quede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L1 y </a:t>
            </a:r>
            <a:r>
              <a:rPr lang="en-US" dirty="0" err="1" smtClean="0"/>
              <a:t>oprime</a:t>
            </a:r>
            <a:r>
              <a:rPr lang="en-US" dirty="0" smtClean="0"/>
              <a:t> CLEAR y ENTER.</a:t>
            </a:r>
          </a:p>
          <a:p>
            <a:pPr lvl="1"/>
            <a:r>
              <a:rPr lang="en-US" dirty="0" err="1" smtClean="0"/>
              <a:t>Entra</a:t>
            </a:r>
            <a:r>
              <a:rPr lang="en-US" dirty="0" smtClean="0"/>
              <a:t> los </a:t>
            </a:r>
            <a:r>
              <a:rPr lang="en-US" dirty="0" err="1" smtClean="0"/>
              <a:t>datos</a:t>
            </a:r>
            <a:r>
              <a:rPr lang="en-US" dirty="0" smtClean="0"/>
              <a:t> </a:t>
            </a:r>
            <a:r>
              <a:rPr lang="en-US" dirty="0" err="1" smtClean="0"/>
              <a:t>correspondientes</a:t>
            </a:r>
            <a:r>
              <a:rPr lang="en-US" dirty="0" smtClean="0"/>
              <a:t> a la variable </a:t>
            </a:r>
            <a:r>
              <a:rPr lang="en-US" dirty="0" err="1" smtClean="0"/>
              <a:t>independiente</a:t>
            </a:r>
            <a:r>
              <a:rPr lang="en-US" dirty="0" smtClean="0"/>
              <a:t> (VI) </a:t>
            </a:r>
            <a:r>
              <a:rPr lang="en-US" dirty="0" err="1" smtClean="0"/>
              <a:t>uno</a:t>
            </a:r>
            <a:r>
              <a:rPr lang="en-US" dirty="0" smtClean="0"/>
              <a:t> a </a:t>
            </a:r>
            <a:r>
              <a:rPr lang="en-US" dirty="0" err="1" smtClean="0"/>
              <a:t>uno</a:t>
            </a:r>
            <a:r>
              <a:rPr lang="en-US" dirty="0" smtClean="0"/>
              <a:t> </a:t>
            </a:r>
            <a:r>
              <a:rPr lang="en-US" dirty="0" err="1" smtClean="0"/>
              <a:t>seguido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tecla</a:t>
            </a:r>
            <a:r>
              <a:rPr lang="en-US" dirty="0" smtClean="0"/>
              <a:t> ENTER. Al </a:t>
            </a:r>
            <a:r>
              <a:rPr lang="en-US" dirty="0" err="1" smtClean="0"/>
              <a:t>terminar</a:t>
            </a:r>
            <a:r>
              <a:rPr lang="en-US" dirty="0" smtClean="0"/>
              <a:t>, </a:t>
            </a:r>
            <a:r>
              <a:rPr lang="en-US" dirty="0" err="1" smtClean="0"/>
              <a:t>mueve</a:t>
            </a:r>
            <a:r>
              <a:rPr lang="en-US" dirty="0" smtClean="0"/>
              <a:t> el cursor </a:t>
            </a:r>
            <a:r>
              <a:rPr lang="en-US" dirty="0" err="1" smtClean="0"/>
              <a:t>hasta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quede</a:t>
            </a:r>
            <a:r>
              <a:rPr lang="en-US" dirty="0" smtClean="0"/>
              <a:t> en L2 y </a:t>
            </a:r>
            <a:r>
              <a:rPr lang="en-US" dirty="0" err="1" smtClean="0"/>
              <a:t>oprime</a:t>
            </a:r>
            <a:r>
              <a:rPr lang="en-US" dirty="0" smtClean="0"/>
              <a:t> CLEAR y ENTER. </a:t>
            </a:r>
            <a:r>
              <a:rPr lang="en-US" dirty="0" err="1" smtClean="0"/>
              <a:t>Entra</a:t>
            </a:r>
            <a:r>
              <a:rPr lang="en-US" dirty="0" smtClean="0"/>
              <a:t> los </a:t>
            </a:r>
            <a:r>
              <a:rPr lang="en-US" dirty="0" err="1" smtClean="0"/>
              <a:t>datos</a:t>
            </a:r>
            <a:r>
              <a:rPr lang="en-US" dirty="0" smtClean="0"/>
              <a:t> </a:t>
            </a:r>
            <a:r>
              <a:rPr lang="en-US" dirty="0" err="1" smtClean="0"/>
              <a:t>correspondientes</a:t>
            </a:r>
            <a:r>
              <a:rPr lang="en-US" dirty="0" smtClean="0"/>
              <a:t> a la variable </a:t>
            </a:r>
            <a:r>
              <a:rPr lang="en-US" dirty="0" err="1" smtClean="0"/>
              <a:t>dependiente</a:t>
            </a:r>
            <a:r>
              <a:rPr lang="en-US" dirty="0" smtClean="0"/>
              <a:t> (VD) </a:t>
            </a:r>
            <a:r>
              <a:rPr lang="en-US" dirty="0" err="1" smtClean="0"/>
              <a:t>uno</a:t>
            </a:r>
            <a:r>
              <a:rPr lang="en-US" dirty="0" smtClean="0"/>
              <a:t> a </a:t>
            </a:r>
            <a:r>
              <a:rPr lang="en-US" dirty="0" err="1" smtClean="0"/>
              <a:t>uno</a:t>
            </a:r>
            <a:r>
              <a:rPr lang="en-US" dirty="0" smtClean="0"/>
              <a:t> </a:t>
            </a:r>
            <a:r>
              <a:rPr lang="en-US" dirty="0" err="1" smtClean="0"/>
              <a:t>seguido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tecla</a:t>
            </a:r>
            <a:r>
              <a:rPr lang="en-US" dirty="0" smtClean="0"/>
              <a:t> ENTER.</a:t>
            </a:r>
          </a:p>
          <a:p>
            <a:r>
              <a:rPr lang="en-US" dirty="0" err="1" smtClean="0"/>
              <a:t>Graficando</a:t>
            </a:r>
            <a:r>
              <a:rPr lang="en-US" dirty="0" smtClean="0"/>
              <a:t> el </a:t>
            </a:r>
            <a:r>
              <a:rPr lang="en-US" dirty="0" err="1" smtClean="0"/>
              <a:t>conjunto</a:t>
            </a:r>
            <a:r>
              <a:rPr lang="en-US" dirty="0" smtClean="0"/>
              <a:t> de </a:t>
            </a:r>
            <a:r>
              <a:rPr lang="en-US" dirty="0" err="1" smtClean="0"/>
              <a:t>datos</a:t>
            </a:r>
            <a:endParaRPr lang="en-US" dirty="0" smtClean="0"/>
          </a:p>
          <a:p>
            <a:pPr lvl="1"/>
            <a:r>
              <a:rPr lang="en-US" dirty="0" err="1" smtClean="0"/>
              <a:t>Oprime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teclas</a:t>
            </a:r>
            <a:r>
              <a:rPr lang="en-US" dirty="0" smtClean="0"/>
              <a:t> 2</a:t>
            </a:r>
            <a:r>
              <a:rPr lang="en-US" baseline="30000" dirty="0" smtClean="0"/>
              <a:t>nd</a:t>
            </a:r>
            <a:r>
              <a:rPr lang="en-US" dirty="0" smtClean="0"/>
              <a:t>, Y= (STAT </a:t>
            </a:r>
            <a:r>
              <a:rPr lang="en-US" dirty="0" err="1" smtClean="0"/>
              <a:t>PlOT</a:t>
            </a:r>
            <a:r>
              <a:rPr lang="en-US" dirty="0" smtClean="0"/>
              <a:t>). </a:t>
            </a:r>
            <a:r>
              <a:rPr lang="en-US" dirty="0" err="1" smtClean="0"/>
              <a:t>Oprime</a:t>
            </a:r>
            <a:r>
              <a:rPr lang="en-US" dirty="0" smtClean="0"/>
              <a:t> 1. </a:t>
            </a:r>
            <a:r>
              <a:rPr lang="en-US" dirty="0" err="1" smtClean="0"/>
              <a:t>Activa</a:t>
            </a:r>
            <a:r>
              <a:rPr lang="en-US" dirty="0" smtClean="0"/>
              <a:t> Plot 1</a:t>
            </a:r>
          </a:p>
          <a:p>
            <a:pPr lvl="1"/>
            <a:r>
              <a:rPr lang="en-US" dirty="0" err="1" smtClean="0"/>
              <a:t>Escoge</a:t>
            </a:r>
            <a:r>
              <a:rPr lang="en-US" dirty="0" smtClean="0"/>
              <a:t> el </a:t>
            </a:r>
            <a:r>
              <a:rPr lang="en-US" dirty="0" err="1" smtClean="0"/>
              <a:t>tipo</a:t>
            </a:r>
            <a:r>
              <a:rPr lang="en-US" dirty="0" smtClean="0"/>
              <a:t> de </a:t>
            </a:r>
            <a:r>
              <a:rPr lang="en-US" dirty="0" err="1" smtClean="0"/>
              <a:t>gráfica</a:t>
            </a:r>
            <a:r>
              <a:rPr lang="en-US" dirty="0" smtClean="0"/>
              <a:t> Scatter.</a:t>
            </a:r>
          </a:p>
          <a:p>
            <a:pPr lvl="1"/>
            <a:r>
              <a:rPr lang="en-US" dirty="0" err="1" smtClean="0"/>
              <a:t>Asigna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listas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VI y la VD (L1 y L2)</a:t>
            </a:r>
          </a:p>
          <a:p>
            <a:pPr lvl="1"/>
            <a:r>
              <a:rPr lang="en-US" dirty="0" err="1" smtClean="0"/>
              <a:t>Selecciona</a:t>
            </a:r>
            <a:r>
              <a:rPr lang="en-US" dirty="0" smtClean="0"/>
              <a:t> la </a:t>
            </a:r>
            <a:r>
              <a:rPr lang="en-US" dirty="0" err="1" smtClean="0"/>
              <a:t>marca</a:t>
            </a:r>
            <a:r>
              <a:rPr lang="en-US" dirty="0" smtClean="0"/>
              <a:t> </a:t>
            </a:r>
            <a:r>
              <a:rPr lang="en-US" dirty="0" err="1" smtClean="0"/>
              <a:t>deseada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los </a:t>
            </a:r>
            <a:r>
              <a:rPr lang="en-US" dirty="0" err="1" smtClean="0"/>
              <a:t>datos</a:t>
            </a:r>
            <a:r>
              <a:rPr lang="en-US" dirty="0" smtClean="0"/>
              <a:t> (+). </a:t>
            </a:r>
            <a:r>
              <a:rPr lang="en-US" dirty="0" err="1" smtClean="0"/>
              <a:t>Oprima</a:t>
            </a:r>
            <a:r>
              <a:rPr lang="en-US" dirty="0" smtClean="0"/>
              <a:t> ZOOM, 9.</a:t>
            </a:r>
            <a:endParaRPr lang="es-P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Regresión</a:t>
            </a:r>
            <a:endParaRPr lang="es-P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realizar</a:t>
            </a:r>
            <a:r>
              <a:rPr lang="en-US" dirty="0" smtClean="0"/>
              <a:t> la </a:t>
            </a:r>
            <a:r>
              <a:rPr lang="en-US" dirty="0" err="1" smtClean="0"/>
              <a:t>regresión</a:t>
            </a:r>
            <a:r>
              <a:rPr lang="en-US" dirty="0" smtClean="0"/>
              <a:t> lineal </a:t>
            </a:r>
            <a:r>
              <a:rPr lang="en-US" dirty="0" err="1" smtClean="0"/>
              <a:t>entrado</a:t>
            </a:r>
            <a:r>
              <a:rPr lang="en-US" dirty="0" smtClean="0"/>
              <a:t> los </a:t>
            </a:r>
            <a:r>
              <a:rPr lang="en-US" dirty="0" err="1" smtClean="0"/>
              <a:t>datos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Oprime</a:t>
            </a:r>
            <a:r>
              <a:rPr lang="en-US" dirty="0" smtClean="0"/>
              <a:t> STAT.</a:t>
            </a:r>
          </a:p>
          <a:p>
            <a:pPr lvl="1"/>
            <a:r>
              <a:rPr lang="en-US" dirty="0" err="1" smtClean="0"/>
              <a:t>Seleccione</a:t>
            </a:r>
            <a:r>
              <a:rPr lang="en-US" dirty="0" smtClean="0"/>
              <a:t> la </a:t>
            </a:r>
            <a:r>
              <a:rPr lang="en-US" dirty="0" err="1" smtClean="0"/>
              <a:t>opción</a:t>
            </a:r>
            <a:r>
              <a:rPr lang="en-US" dirty="0" smtClean="0"/>
              <a:t> CALC, </a:t>
            </a:r>
            <a:r>
              <a:rPr lang="en-US" dirty="0" err="1" smtClean="0"/>
              <a:t>oprime</a:t>
            </a:r>
            <a:r>
              <a:rPr lang="en-US" dirty="0" smtClean="0"/>
              <a:t> 4. </a:t>
            </a:r>
            <a:r>
              <a:rPr lang="en-US" dirty="0" err="1" smtClean="0"/>
              <a:t>Ahora</a:t>
            </a:r>
            <a:r>
              <a:rPr lang="en-US" dirty="0" smtClean="0"/>
              <a:t>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aparecer</a:t>
            </a:r>
            <a:r>
              <a:rPr lang="en-US" dirty="0" smtClean="0"/>
              <a:t> </a:t>
            </a:r>
            <a:r>
              <a:rPr lang="en-US" dirty="0" err="1" smtClean="0"/>
              <a:t>LinReg</a:t>
            </a:r>
            <a:r>
              <a:rPr lang="en-US" dirty="0" smtClean="0"/>
              <a:t>(</a:t>
            </a:r>
            <a:r>
              <a:rPr lang="en-US" dirty="0" err="1" smtClean="0"/>
              <a:t>ax+b</a:t>
            </a:r>
            <a:r>
              <a:rPr lang="en-US" dirty="0" smtClean="0"/>
              <a:t>) en la </a:t>
            </a:r>
            <a:r>
              <a:rPr lang="en-US" dirty="0" err="1" smtClean="0"/>
              <a:t>pantalla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Oprime</a:t>
            </a:r>
            <a:r>
              <a:rPr lang="en-US" dirty="0" smtClean="0"/>
              <a:t> 2</a:t>
            </a:r>
            <a:r>
              <a:rPr lang="en-US" baseline="30000" dirty="0" smtClean="0"/>
              <a:t>nd</a:t>
            </a:r>
            <a:r>
              <a:rPr lang="en-US" dirty="0" smtClean="0"/>
              <a:t>,1, , (coma),2</a:t>
            </a:r>
            <a:r>
              <a:rPr lang="en-US" baseline="30000" dirty="0" smtClean="0"/>
              <a:t>nd</a:t>
            </a:r>
            <a:r>
              <a:rPr lang="en-US" dirty="0" smtClean="0"/>
              <a:t>, 2, , (L1 coma L2 coma).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aparecer</a:t>
            </a:r>
            <a:r>
              <a:rPr lang="en-US" dirty="0" smtClean="0"/>
              <a:t> </a:t>
            </a:r>
            <a:r>
              <a:rPr lang="en-US" dirty="0" err="1" smtClean="0"/>
              <a:t>LinReg</a:t>
            </a:r>
            <a:r>
              <a:rPr lang="en-US" dirty="0" smtClean="0"/>
              <a:t> (</a:t>
            </a:r>
            <a:r>
              <a:rPr lang="en-US" dirty="0" err="1" smtClean="0"/>
              <a:t>ax+b</a:t>
            </a:r>
            <a:r>
              <a:rPr lang="en-US" dirty="0" smtClean="0"/>
              <a:t>), L1, L2, Y2 en la </a:t>
            </a:r>
            <a:r>
              <a:rPr lang="en-US" dirty="0" err="1" smtClean="0"/>
              <a:t>pantalla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Oprime</a:t>
            </a:r>
            <a:r>
              <a:rPr lang="en-US" dirty="0" smtClean="0"/>
              <a:t> ENTER</a:t>
            </a:r>
          </a:p>
          <a:p>
            <a:pPr lvl="1"/>
            <a:r>
              <a:rPr lang="en-US" dirty="0" err="1" smtClean="0"/>
              <a:t>Oprime</a:t>
            </a:r>
            <a:r>
              <a:rPr lang="en-US" dirty="0" smtClean="0"/>
              <a:t> GRAPH</a:t>
            </a:r>
          </a:p>
          <a:p>
            <a:endParaRPr lang="es-P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Calculadora</a:t>
            </a:r>
            <a:r>
              <a:rPr lang="en-US" dirty="0" smtClean="0"/>
              <a:t> </a:t>
            </a:r>
            <a:r>
              <a:rPr lang="en-US" dirty="0" err="1" smtClean="0"/>
              <a:t>Gráfica</a:t>
            </a:r>
            <a:r>
              <a:rPr lang="en-US" dirty="0" smtClean="0"/>
              <a:t> y el CBL/ </a:t>
            </a:r>
            <a:r>
              <a:rPr lang="en-US" dirty="0" err="1" smtClean="0"/>
              <a:t>EasyData</a:t>
            </a:r>
            <a:endParaRPr lang="es-P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Realizaremos varias demostraciones con los sensores para establecer comportamientos graficos y </a:t>
            </a:r>
            <a:r>
              <a:rPr lang="en-US" dirty="0" err="1" smtClean="0"/>
              <a:t>realizar</a:t>
            </a:r>
            <a:r>
              <a:rPr lang="en-US" dirty="0" smtClean="0"/>
              <a:t> </a:t>
            </a:r>
            <a:r>
              <a:rPr lang="en-US" dirty="0" err="1" smtClean="0"/>
              <a:t>estadísticos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Conectar</a:t>
            </a:r>
            <a:r>
              <a:rPr lang="en-US" dirty="0" smtClean="0"/>
              <a:t> el easylink en la </a:t>
            </a:r>
            <a:r>
              <a:rPr lang="en-US" dirty="0" err="1" smtClean="0"/>
              <a:t>calculadora</a:t>
            </a:r>
            <a:r>
              <a:rPr lang="en-US" dirty="0" smtClean="0"/>
              <a:t> e </a:t>
            </a:r>
            <a:r>
              <a:rPr lang="en-US" dirty="0" err="1" smtClean="0"/>
              <a:t>insertar</a:t>
            </a:r>
            <a:r>
              <a:rPr lang="en-US" dirty="0" smtClean="0"/>
              <a:t> el sensor a </a:t>
            </a:r>
            <a:r>
              <a:rPr lang="en-US" dirty="0" err="1" smtClean="0"/>
              <a:t>estudiar</a:t>
            </a:r>
            <a:r>
              <a:rPr lang="en-US" dirty="0" smtClean="0"/>
              <a:t> en el easylink.</a:t>
            </a:r>
          </a:p>
          <a:p>
            <a:pPr lvl="2"/>
            <a:r>
              <a:rPr lang="en-US" dirty="0" smtClean="0"/>
              <a:t>Luz </a:t>
            </a:r>
          </a:p>
          <a:p>
            <a:pPr lvl="2"/>
            <a:r>
              <a:rPr lang="en-US" dirty="0" err="1" smtClean="0"/>
              <a:t>Fuerza</a:t>
            </a:r>
            <a:endParaRPr lang="en-US" dirty="0" smtClean="0"/>
          </a:p>
          <a:p>
            <a:pPr lvl="2"/>
            <a:r>
              <a:rPr lang="en-US" dirty="0" err="1" smtClean="0"/>
              <a:t>Temperatura</a:t>
            </a:r>
            <a:endParaRPr lang="en-US" dirty="0" smtClean="0"/>
          </a:p>
          <a:p>
            <a:pPr lvl="2">
              <a:buNone/>
            </a:pPr>
            <a:endParaRPr lang="es-P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REFLEXIÓN</a:t>
            </a:r>
            <a:endParaRPr lang="es-P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s-PR" sz="4400" dirty="0" smtClean="0"/>
              <a:t>“EDUCAR NO ES DAR UNA CARRERA PARA VIVIR, SINO TEMPLAR EL ALMA PARA LAS DIFICULTADES DE LA VIDA”.</a:t>
            </a:r>
          </a:p>
          <a:p>
            <a:pPr algn="ctr">
              <a:buNone/>
            </a:pPr>
            <a:r>
              <a:rPr lang="es-PR" sz="4400" dirty="0" smtClean="0"/>
              <a:t>	PITÁGORAS</a:t>
            </a:r>
          </a:p>
          <a:p>
            <a:pPr>
              <a:buNone/>
            </a:pPr>
            <a:r>
              <a:rPr lang="es-PR" dirty="0" smtClean="0"/>
              <a:t> </a:t>
            </a:r>
          </a:p>
          <a:p>
            <a:endParaRPr lang="es-P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TECLADO</a:t>
            </a:r>
            <a:endParaRPr lang="es-P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opciones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calculadora</a:t>
            </a:r>
            <a:r>
              <a:rPr lang="en-US" dirty="0" smtClean="0"/>
              <a:t> </a:t>
            </a:r>
            <a:r>
              <a:rPr lang="en-US" dirty="0" err="1" smtClean="0"/>
              <a:t>científica</a:t>
            </a:r>
            <a:r>
              <a:rPr lang="en-US" dirty="0" smtClean="0"/>
              <a:t> </a:t>
            </a:r>
            <a:r>
              <a:rPr lang="en-US" dirty="0" err="1" smtClean="0"/>
              <a:t>tradicional</a:t>
            </a:r>
            <a:r>
              <a:rPr lang="en-US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la </a:t>
            </a:r>
            <a:r>
              <a:rPr lang="en-US" dirty="0" err="1" smtClean="0"/>
              <a:t>fila</a:t>
            </a:r>
            <a:r>
              <a:rPr lang="en-US" dirty="0" smtClean="0"/>
              <a:t> de </a:t>
            </a:r>
            <a:r>
              <a:rPr lang="en-US" dirty="0" err="1" smtClean="0"/>
              <a:t>teclas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x</a:t>
            </a:r>
            <a:r>
              <a:rPr lang="en-US" baseline="30000" dirty="0" smtClean="0"/>
              <a:t>-1</a:t>
            </a:r>
            <a:r>
              <a:rPr lang="en-US" dirty="0" smtClean="0"/>
              <a:t> , </a:t>
            </a:r>
            <a:r>
              <a:rPr lang="en-US" dirty="0" err="1" smtClean="0"/>
              <a:t>sen</a:t>
            </a:r>
            <a:r>
              <a:rPr lang="en-US" dirty="0" smtClean="0"/>
              <a:t>, </a:t>
            </a:r>
            <a:r>
              <a:rPr lang="en-US" dirty="0" err="1" smtClean="0"/>
              <a:t>cos</a:t>
            </a:r>
            <a:r>
              <a:rPr lang="en-US" dirty="0" smtClean="0"/>
              <a:t>, tan, ^ ; </a:t>
            </a:r>
            <a:r>
              <a:rPr lang="en-US" dirty="0" err="1" smtClean="0"/>
              <a:t>hacia</a:t>
            </a:r>
            <a:r>
              <a:rPr lang="en-US" dirty="0" smtClean="0"/>
              <a:t> </a:t>
            </a:r>
            <a:r>
              <a:rPr lang="en-US" dirty="0" err="1" smtClean="0"/>
              <a:t>abajo</a:t>
            </a:r>
            <a:r>
              <a:rPr lang="en-US" dirty="0" smtClean="0"/>
              <a:t>. 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calculadora</a:t>
            </a:r>
            <a:r>
              <a:rPr lang="en-US" dirty="0" smtClean="0"/>
              <a:t> </a:t>
            </a:r>
            <a:r>
              <a:rPr lang="en-US" dirty="0" err="1" smtClean="0"/>
              <a:t>utiliza</a:t>
            </a:r>
            <a:r>
              <a:rPr lang="en-US" dirty="0" smtClean="0"/>
              <a:t> el </a:t>
            </a:r>
            <a:r>
              <a:rPr lang="en-US" dirty="0" err="1" smtClean="0"/>
              <a:t>método</a:t>
            </a:r>
            <a:r>
              <a:rPr lang="en-US" dirty="0" smtClean="0"/>
              <a:t> de </a:t>
            </a:r>
            <a:r>
              <a:rPr lang="en-US" dirty="0" err="1" smtClean="0"/>
              <a:t>entrada</a:t>
            </a:r>
            <a:r>
              <a:rPr lang="en-US" dirty="0" smtClean="0"/>
              <a:t> </a:t>
            </a:r>
            <a:r>
              <a:rPr lang="en-US" dirty="0" err="1" smtClean="0"/>
              <a:t>directa</a:t>
            </a:r>
            <a:r>
              <a:rPr lang="en-US" dirty="0" smtClean="0"/>
              <a:t> de </a:t>
            </a:r>
            <a:r>
              <a:rPr lang="en-US" dirty="0" err="1" smtClean="0"/>
              <a:t>datos</a:t>
            </a:r>
            <a:r>
              <a:rPr lang="en-US" dirty="0" smtClean="0"/>
              <a:t>, </a:t>
            </a:r>
            <a:r>
              <a:rPr lang="en-US" dirty="0" err="1" smtClean="0"/>
              <a:t>permitiendo</a:t>
            </a:r>
            <a:r>
              <a:rPr lang="en-US" dirty="0" smtClean="0"/>
              <a:t> al </a:t>
            </a:r>
            <a:r>
              <a:rPr lang="en-US" dirty="0" err="1" smtClean="0"/>
              <a:t>usario</a:t>
            </a:r>
            <a:r>
              <a:rPr lang="en-US" dirty="0" smtClean="0"/>
              <a:t> </a:t>
            </a:r>
            <a:r>
              <a:rPr lang="en-US" dirty="0" err="1" smtClean="0"/>
              <a:t>entrar</a:t>
            </a:r>
            <a:r>
              <a:rPr lang="en-US" dirty="0" smtClean="0"/>
              <a:t> los </a:t>
            </a:r>
            <a:r>
              <a:rPr lang="en-US" dirty="0" err="1" smtClean="0"/>
              <a:t>datos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estuviera</a:t>
            </a:r>
            <a:r>
              <a:rPr lang="en-US" dirty="0" smtClean="0"/>
              <a:t> </a:t>
            </a:r>
            <a:r>
              <a:rPr lang="en-US" dirty="0" err="1" smtClean="0"/>
              <a:t>escribiendo</a:t>
            </a:r>
            <a:r>
              <a:rPr lang="en-US" dirty="0" smtClean="0"/>
              <a:t> en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computadora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Ejemplo</a:t>
            </a:r>
            <a:r>
              <a:rPr lang="en-US" dirty="0" smtClean="0"/>
              <a:t>: 4+(-2)</a:t>
            </a:r>
            <a:r>
              <a:rPr lang="en-US" baseline="30000" dirty="0" smtClean="0"/>
              <a:t>2</a:t>
            </a:r>
            <a:r>
              <a:rPr lang="en-US" dirty="0" smtClean="0"/>
              <a:t> -15/(2+1)</a:t>
            </a:r>
            <a:r>
              <a:rPr lang="en-US" baseline="30000" dirty="0" smtClean="0"/>
              <a:t>2</a:t>
            </a:r>
            <a:r>
              <a:rPr lang="en-US" dirty="0" smtClean="0"/>
              <a:t> +√(16)  enter</a:t>
            </a:r>
            <a:endParaRPr lang="es-PR" dirty="0" smtClean="0"/>
          </a:p>
          <a:p>
            <a:pPr lvl="4" algn="just"/>
            <a:endParaRPr lang="en-US" dirty="0" smtClean="0"/>
          </a:p>
          <a:p>
            <a:pPr lvl="4" algn="just"/>
            <a:r>
              <a:rPr lang="en-US" dirty="0" err="1" smtClean="0"/>
              <a:t>Resultado</a:t>
            </a:r>
            <a:r>
              <a:rPr lang="en-US" dirty="0" smtClean="0"/>
              <a:t>: 10.33333333</a:t>
            </a:r>
          </a:p>
        </p:txBody>
      </p:sp>
      <p:pic>
        <p:nvPicPr>
          <p:cNvPr id="24578" name="Picture 2" descr="Ver imagen en tamaño comple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495300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 a </a:t>
            </a:r>
            <a:r>
              <a:rPr lang="en-US" dirty="0" err="1" smtClean="0"/>
              <a:t>fracción</a:t>
            </a:r>
            <a:endParaRPr lang="es-P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utilizar</a:t>
            </a:r>
            <a:r>
              <a:rPr lang="en-US" dirty="0" smtClean="0"/>
              <a:t> 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teclas</a:t>
            </a:r>
            <a:r>
              <a:rPr lang="en-US" dirty="0" smtClean="0"/>
              <a:t> MATH, ENTER,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cambiar</a:t>
            </a:r>
            <a:r>
              <a:rPr lang="en-US" dirty="0" smtClean="0"/>
              <a:t> el </a:t>
            </a:r>
            <a:r>
              <a:rPr lang="en-US" dirty="0" err="1" smtClean="0"/>
              <a:t>resultado</a:t>
            </a:r>
            <a:r>
              <a:rPr lang="en-US" dirty="0" smtClean="0"/>
              <a:t> a </a:t>
            </a:r>
            <a:r>
              <a:rPr lang="en-US" dirty="0" err="1" smtClean="0"/>
              <a:t>fracción</a:t>
            </a:r>
            <a:r>
              <a:rPr lang="en-US" dirty="0" smtClean="0"/>
              <a:t> </a:t>
            </a:r>
            <a:r>
              <a:rPr lang="en-US" dirty="0" err="1" smtClean="0"/>
              <a:t>donde</a:t>
            </a:r>
            <a:r>
              <a:rPr lang="en-US" dirty="0" smtClean="0"/>
              <a:t> </a:t>
            </a:r>
            <a:r>
              <a:rPr lang="en-US" dirty="0" err="1" smtClean="0"/>
              <a:t>aparecerá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Ans</a:t>
            </a:r>
            <a:r>
              <a:rPr lang="en-US" dirty="0" smtClean="0"/>
              <a:t>     </a:t>
            </a:r>
            <a:r>
              <a:rPr lang="en-US" dirty="0" err="1" smtClean="0"/>
              <a:t>Frac</a:t>
            </a:r>
            <a:r>
              <a:rPr lang="en-US" dirty="0" smtClean="0"/>
              <a:t>, </a:t>
            </a:r>
            <a:r>
              <a:rPr lang="en-US" dirty="0" err="1" smtClean="0"/>
              <a:t>presione</a:t>
            </a:r>
            <a:r>
              <a:rPr lang="en-US" dirty="0" smtClean="0"/>
              <a:t> ENTER </a:t>
            </a:r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4"/>
            <a:r>
              <a:rPr lang="en-US" dirty="0" err="1" smtClean="0"/>
              <a:t>Resultado</a:t>
            </a:r>
            <a:r>
              <a:rPr lang="en-US" dirty="0" smtClean="0"/>
              <a:t>  </a:t>
            </a:r>
            <a:r>
              <a:rPr lang="en-US" sz="3200" dirty="0" smtClean="0"/>
              <a:t>31/3</a:t>
            </a:r>
          </a:p>
        </p:txBody>
      </p:sp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1371600" y="2590800"/>
            <a:ext cx="152400" cy="152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pic>
        <p:nvPicPr>
          <p:cNvPr id="11266" name="Picture 2" descr="http://t0.gstatic.com/images?q=tbn:ANd9GcT3WH9KaEfMs9UidndIF5a4LEoRnp9OTt11-gWNq1REACnZkN-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572000"/>
            <a:ext cx="2695015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Teclas</a:t>
            </a:r>
            <a:r>
              <a:rPr lang="en-US" dirty="0" smtClean="0"/>
              <a:t> NO </a:t>
            </a:r>
            <a:r>
              <a:rPr lang="en-US" dirty="0" err="1" smtClean="0"/>
              <a:t>comunes</a:t>
            </a:r>
            <a:r>
              <a:rPr lang="en-US" dirty="0" smtClean="0"/>
              <a:t> y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uso</a:t>
            </a:r>
            <a:endParaRPr lang="es-P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78552"/>
          </a:xfrm>
        </p:spPr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tecla</a:t>
            </a:r>
            <a:r>
              <a:rPr lang="en-US" dirty="0" smtClean="0"/>
              <a:t>  “sombrero” ^,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escribir</a:t>
            </a:r>
            <a:r>
              <a:rPr lang="en-US" dirty="0" smtClean="0"/>
              <a:t> </a:t>
            </a:r>
            <a:r>
              <a:rPr lang="en-US" dirty="0" err="1" smtClean="0"/>
              <a:t>exponentes</a:t>
            </a:r>
            <a:r>
              <a:rPr lang="en-US" dirty="0" smtClean="0"/>
              <a:t> </a:t>
            </a:r>
            <a:r>
              <a:rPr lang="en-US" dirty="0" err="1" smtClean="0"/>
              <a:t>enteros</a:t>
            </a:r>
            <a:r>
              <a:rPr lang="en-US" dirty="0" smtClean="0"/>
              <a:t> y </a:t>
            </a:r>
            <a:r>
              <a:rPr lang="en-US" dirty="0" err="1" smtClean="0"/>
              <a:t>fraccionarios</a:t>
            </a:r>
            <a:r>
              <a:rPr lang="en-US" dirty="0" smtClean="0"/>
              <a:t>.  </a:t>
            </a:r>
            <a:r>
              <a:rPr lang="en-US" dirty="0" err="1" smtClean="0"/>
              <a:t>Ejemplos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3^4,       (-8)^</a:t>
            </a:r>
            <a:r>
              <a:rPr lang="en-US" baseline="30000" dirty="0" smtClean="0"/>
              <a:t>2/3</a:t>
            </a:r>
            <a:endParaRPr lang="en-US" dirty="0" smtClean="0"/>
          </a:p>
          <a:p>
            <a:r>
              <a:rPr lang="en-US" dirty="0" smtClean="0"/>
              <a:t>DEL , la </a:t>
            </a:r>
            <a:r>
              <a:rPr lang="en-US" dirty="0" err="1" smtClean="0"/>
              <a:t>tecla</a:t>
            </a:r>
            <a:r>
              <a:rPr lang="en-US" dirty="0" smtClean="0"/>
              <a:t> delete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editar</a:t>
            </a:r>
            <a:r>
              <a:rPr lang="en-US" dirty="0" smtClean="0"/>
              <a:t> </a:t>
            </a:r>
            <a:r>
              <a:rPr lang="en-US" dirty="0" err="1" smtClean="0"/>
              <a:t>errores</a:t>
            </a:r>
            <a:r>
              <a:rPr lang="en-US" dirty="0" smtClean="0"/>
              <a:t> </a:t>
            </a:r>
            <a:r>
              <a:rPr lang="en-US" dirty="0" err="1" smtClean="0"/>
              <a:t>llevando</a:t>
            </a:r>
            <a:r>
              <a:rPr lang="en-US" dirty="0" smtClean="0"/>
              <a:t> el cursor </a:t>
            </a:r>
            <a:r>
              <a:rPr lang="en-US" dirty="0" err="1" smtClean="0"/>
              <a:t>hasta</a:t>
            </a:r>
            <a:r>
              <a:rPr lang="en-US" dirty="0" smtClean="0"/>
              <a:t> el </a:t>
            </a:r>
            <a:r>
              <a:rPr lang="en-US" dirty="0" err="1" smtClean="0"/>
              <a:t>lugar</a:t>
            </a:r>
            <a:r>
              <a:rPr lang="en-US" dirty="0" smtClean="0"/>
              <a:t> y </a:t>
            </a:r>
            <a:r>
              <a:rPr lang="en-US" dirty="0" err="1" smtClean="0"/>
              <a:t>oprimiendo</a:t>
            </a:r>
            <a:r>
              <a:rPr lang="en-US" dirty="0" smtClean="0"/>
              <a:t> la </a:t>
            </a:r>
            <a:r>
              <a:rPr lang="en-US" dirty="0" err="1" smtClean="0"/>
              <a:t>tecla</a:t>
            </a:r>
            <a:r>
              <a:rPr lang="en-US" dirty="0" smtClean="0"/>
              <a:t>. </a:t>
            </a:r>
            <a:r>
              <a:rPr lang="en-US" dirty="0" err="1" smtClean="0"/>
              <a:t>Mientras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la </a:t>
            </a:r>
            <a:r>
              <a:rPr lang="en-US" dirty="0" err="1" smtClean="0"/>
              <a:t>opción</a:t>
            </a:r>
            <a:r>
              <a:rPr lang="en-US" dirty="0" smtClean="0"/>
              <a:t> INS,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obtiene</a:t>
            </a:r>
            <a:r>
              <a:rPr lang="en-US" dirty="0" smtClean="0"/>
              <a:t> al </a:t>
            </a:r>
            <a:r>
              <a:rPr lang="en-US" dirty="0" err="1" smtClean="0"/>
              <a:t>oprimir</a:t>
            </a:r>
            <a:r>
              <a:rPr lang="en-US" dirty="0" smtClean="0"/>
              <a:t> 2</a:t>
            </a:r>
            <a:r>
              <a:rPr lang="en-US" baseline="30000" dirty="0" smtClean="0"/>
              <a:t>nd</a:t>
            </a:r>
            <a:r>
              <a:rPr lang="en-US" dirty="0" smtClean="0"/>
              <a:t>, DEL,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insertar</a:t>
            </a:r>
            <a:r>
              <a:rPr lang="en-US" dirty="0" smtClean="0"/>
              <a:t>. </a:t>
            </a:r>
            <a:r>
              <a:rPr lang="en-US" dirty="0" err="1" smtClean="0"/>
              <a:t>Ejemplos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125 + -456, </a:t>
            </a:r>
            <a:r>
              <a:rPr lang="en-US" dirty="0" err="1" smtClean="0"/>
              <a:t>borrar</a:t>
            </a:r>
            <a:r>
              <a:rPr lang="en-US" dirty="0" smtClean="0"/>
              <a:t> el 2</a:t>
            </a:r>
          </a:p>
          <a:p>
            <a:pPr lvl="1"/>
            <a:r>
              <a:rPr lang="en-US" dirty="0" smtClean="0"/>
              <a:t>16734, </a:t>
            </a:r>
            <a:r>
              <a:rPr lang="en-US" dirty="0" err="1" smtClean="0"/>
              <a:t>insertar</a:t>
            </a:r>
            <a:r>
              <a:rPr lang="en-US" dirty="0" smtClean="0"/>
              <a:t> entre el 6 y el 7 un 5</a:t>
            </a:r>
          </a:p>
          <a:p>
            <a:r>
              <a:rPr lang="en-US" dirty="0" smtClean="0"/>
              <a:t>STO&gt; ,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tecla</a:t>
            </a:r>
            <a:r>
              <a:rPr lang="en-US" dirty="0" smtClean="0"/>
              <a:t>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guardar</a:t>
            </a:r>
            <a:r>
              <a:rPr lang="en-US" dirty="0" smtClean="0"/>
              <a:t> en </a:t>
            </a:r>
            <a:r>
              <a:rPr lang="en-US" dirty="0" err="1" smtClean="0"/>
              <a:t>memoria</a:t>
            </a:r>
            <a:r>
              <a:rPr lang="en-US" dirty="0" smtClean="0"/>
              <a:t> y </a:t>
            </a:r>
            <a:r>
              <a:rPr lang="en-US" dirty="0" err="1" smtClean="0"/>
              <a:t>recuperar</a:t>
            </a:r>
            <a:r>
              <a:rPr lang="en-US" dirty="0" smtClean="0"/>
              <a:t> lo </a:t>
            </a:r>
            <a:r>
              <a:rPr lang="en-US" dirty="0" err="1" smtClean="0"/>
              <a:t>almacenado</a:t>
            </a:r>
            <a:r>
              <a:rPr lang="en-US" dirty="0" smtClean="0"/>
              <a:t> </a:t>
            </a:r>
            <a:r>
              <a:rPr lang="en-US" dirty="0" err="1" smtClean="0"/>
              <a:t>oprimiendo</a:t>
            </a:r>
            <a:r>
              <a:rPr lang="en-US" dirty="0" smtClean="0"/>
              <a:t> 2</a:t>
            </a:r>
            <a:r>
              <a:rPr lang="en-US" baseline="30000" dirty="0" smtClean="0"/>
              <a:t>nd</a:t>
            </a:r>
            <a:r>
              <a:rPr lang="en-US" dirty="0" smtClean="0"/>
              <a:t>, STO&gt;.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381000"/>
            <a:ext cx="8503920" cy="5718048"/>
          </a:xfrm>
        </p:spPr>
        <p:txBody>
          <a:bodyPr/>
          <a:lstStyle/>
          <a:p>
            <a:r>
              <a:rPr lang="en-US" dirty="0" err="1" smtClean="0"/>
              <a:t>Ejemplos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Evaluar</a:t>
            </a:r>
            <a:r>
              <a:rPr lang="en-US" dirty="0" smtClean="0"/>
              <a:t> la </a:t>
            </a:r>
            <a:r>
              <a:rPr lang="en-US" dirty="0" err="1" smtClean="0"/>
              <a:t>expresión</a:t>
            </a:r>
            <a:r>
              <a:rPr lang="en-US" dirty="0" smtClean="0"/>
              <a:t> 3A</a:t>
            </a:r>
            <a:r>
              <a:rPr lang="en-US" baseline="30000" dirty="0" smtClean="0"/>
              <a:t>2</a:t>
            </a:r>
            <a:r>
              <a:rPr lang="en-US" dirty="0" smtClean="0"/>
              <a:t> – 5B + 2C en A=-3, B=5 y C =-7.</a:t>
            </a:r>
          </a:p>
          <a:p>
            <a:pPr lvl="2"/>
            <a:r>
              <a:rPr lang="en-US" dirty="0" err="1" smtClean="0"/>
              <a:t>Escriba</a:t>
            </a:r>
            <a:r>
              <a:rPr lang="en-US" dirty="0" smtClean="0"/>
              <a:t> -3 </a:t>
            </a:r>
            <a:r>
              <a:rPr lang="en-US" dirty="0" err="1" smtClean="0"/>
              <a:t>oprima</a:t>
            </a:r>
            <a:r>
              <a:rPr lang="en-US" dirty="0" smtClean="0"/>
              <a:t> STO&gt;,ALPHA,MATH,ALPHA, . (la </a:t>
            </a:r>
            <a:r>
              <a:rPr lang="en-US" dirty="0" err="1" smtClean="0"/>
              <a:t>tecla</a:t>
            </a:r>
            <a:r>
              <a:rPr lang="en-US" dirty="0" smtClean="0"/>
              <a:t> </a:t>
            </a:r>
            <a:r>
              <a:rPr lang="en-US" dirty="0" err="1" smtClean="0"/>
              <a:t>punto</a:t>
            </a:r>
            <a:r>
              <a:rPr lang="en-US" dirty="0" smtClean="0"/>
              <a:t>), 5,STO&gt;, ALPHA, APPS, ALPHA, . ,-7, STO&gt;, ALPHA, PRGM, ENTER.</a:t>
            </a:r>
          </a:p>
          <a:p>
            <a:pPr lvl="3"/>
            <a:r>
              <a:rPr lang="en-US" dirty="0" smtClean="0"/>
              <a:t>- 7</a:t>
            </a:r>
          </a:p>
          <a:p>
            <a:pPr lvl="3"/>
            <a:r>
              <a:rPr lang="en-US" dirty="0" err="1" smtClean="0"/>
              <a:t>Escriba</a:t>
            </a:r>
            <a:r>
              <a:rPr lang="en-US" dirty="0" smtClean="0"/>
              <a:t> la </a:t>
            </a:r>
            <a:r>
              <a:rPr lang="en-US" dirty="0" err="1" smtClean="0"/>
              <a:t>expresión</a:t>
            </a:r>
            <a:r>
              <a:rPr lang="en-US" dirty="0" smtClean="0"/>
              <a:t>  3A</a:t>
            </a:r>
            <a:r>
              <a:rPr lang="en-US" baseline="30000" dirty="0" smtClean="0"/>
              <a:t>2</a:t>
            </a:r>
            <a:r>
              <a:rPr lang="en-US" dirty="0" smtClean="0"/>
              <a:t> – 5B + 2C , </a:t>
            </a:r>
            <a:r>
              <a:rPr lang="en-US" dirty="0" err="1" smtClean="0"/>
              <a:t>oprima</a:t>
            </a:r>
            <a:r>
              <a:rPr lang="en-US" dirty="0" smtClean="0"/>
              <a:t> ENTER</a:t>
            </a:r>
          </a:p>
          <a:p>
            <a:pPr lvl="5"/>
            <a:r>
              <a:rPr lang="en-US" dirty="0" smtClean="0"/>
              <a:t>- 12</a:t>
            </a:r>
          </a:p>
          <a:p>
            <a:pPr lvl="1"/>
            <a:r>
              <a:rPr lang="en-US" dirty="0" smtClean="0"/>
              <a:t>Para </a:t>
            </a:r>
            <a:r>
              <a:rPr lang="en-US" dirty="0" err="1" smtClean="0"/>
              <a:t>recuperar</a:t>
            </a:r>
            <a:r>
              <a:rPr lang="en-US" dirty="0" smtClean="0"/>
              <a:t> lo </a:t>
            </a:r>
            <a:r>
              <a:rPr lang="en-US" dirty="0" err="1" smtClean="0"/>
              <a:t>almacenado</a:t>
            </a:r>
            <a:r>
              <a:rPr lang="en-US" dirty="0" smtClean="0"/>
              <a:t> en A </a:t>
            </a:r>
            <a:r>
              <a:rPr lang="en-US" dirty="0" err="1" smtClean="0"/>
              <a:t>simplemente</a:t>
            </a:r>
            <a:r>
              <a:rPr lang="en-US" dirty="0" smtClean="0"/>
              <a:t> </a:t>
            </a:r>
            <a:r>
              <a:rPr lang="en-US" dirty="0" err="1" smtClean="0"/>
              <a:t>oprima</a:t>
            </a:r>
            <a:r>
              <a:rPr lang="en-US" dirty="0" smtClean="0"/>
              <a:t> 2</a:t>
            </a:r>
            <a:r>
              <a:rPr lang="en-US" baseline="30000" dirty="0" smtClean="0"/>
              <a:t>nd</a:t>
            </a:r>
            <a:r>
              <a:rPr lang="en-US" dirty="0" smtClean="0"/>
              <a:t>,STO&gt;. En la parte inferior </a:t>
            </a:r>
            <a:r>
              <a:rPr lang="en-US" dirty="0" err="1" smtClean="0"/>
              <a:t>izquierda</a:t>
            </a:r>
            <a:r>
              <a:rPr lang="en-US" dirty="0" smtClean="0"/>
              <a:t> de la </a:t>
            </a:r>
            <a:r>
              <a:rPr lang="en-US" dirty="0" err="1" smtClean="0"/>
              <a:t>pantalla</a:t>
            </a:r>
            <a:r>
              <a:rPr lang="en-US" dirty="0" smtClean="0"/>
              <a:t> </a:t>
            </a:r>
            <a:r>
              <a:rPr lang="en-US" dirty="0" err="1" smtClean="0"/>
              <a:t>aparecera</a:t>
            </a:r>
            <a:r>
              <a:rPr lang="en-US" dirty="0" smtClean="0"/>
              <a:t> RCL, </a:t>
            </a:r>
            <a:r>
              <a:rPr lang="en-US" dirty="0" err="1" smtClean="0"/>
              <a:t>oprima</a:t>
            </a:r>
            <a:r>
              <a:rPr lang="en-US" dirty="0" smtClean="0"/>
              <a:t> ALPHA,MATH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escribir</a:t>
            </a:r>
            <a:r>
              <a:rPr lang="en-US" dirty="0" smtClean="0"/>
              <a:t> A y </a:t>
            </a:r>
            <a:r>
              <a:rPr lang="en-US" dirty="0" err="1" smtClean="0"/>
              <a:t>oprima</a:t>
            </a:r>
            <a:r>
              <a:rPr lang="en-US" dirty="0" smtClean="0"/>
              <a:t> ENTER.</a:t>
            </a:r>
            <a:endParaRPr lang="es-P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Trazado</a:t>
            </a:r>
            <a:r>
              <a:rPr lang="en-US" dirty="0" smtClean="0"/>
              <a:t> de </a:t>
            </a:r>
            <a:r>
              <a:rPr lang="en-US" dirty="0" err="1" smtClean="0"/>
              <a:t>Gráficas</a:t>
            </a:r>
            <a:endParaRPr lang="es-P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503920" cy="502615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Trazar</a:t>
            </a:r>
            <a:r>
              <a:rPr lang="en-US" dirty="0" smtClean="0"/>
              <a:t> la </a:t>
            </a:r>
            <a:r>
              <a:rPr lang="en-US" dirty="0" err="1" smtClean="0"/>
              <a:t>gráfica</a:t>
            </a:r>
            <a:r>
              <a:rPr lang="en-US" dirty="0" smtClean="0"/>
              <a:t> de la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dirty="0" err="1" smtClean="0"/>
              <a:t>polinómica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Y=4x</a:t>
            </a:r>
            <a:r>
              <a:rPr lang="en-US" baseline="30000" dirty="0" smtClean="0"/>
              <a:t>4</a:t>
            </a:r>
            <a:r>
              <a:rPr lang="en-US" dirty="0" smtClean="0"/>
              <a:t> – 3x</a:t>
            </a:r>
            <a:r>
              <a:rPr lang="en-US" baseline="30000" dirty="0" smtClean="0"/>
              <a:t>3</a:t>
            </a:r>
            <a:r>
              <a:rPr lang="en-US" dirty="0" smtClean="0"/>
              <a:t> + 2x</a:t>
            </a:r>
            <a:r>
              <a:rPr lang="en-US" baseline="30000" dirty="0" smtClean="0"/>
              <a:t>2</a:t>
            </a:r>
            <a:r>
              <a:rPr lang="en-US" dirty="0" smtClean="0"/>
              <a:t> – 5x + 3,  entre </a:t>
            </a:r>
            <a:r>
              <a:rPr lang="en-US" dirty="0" err="1" smtClean="0"/>
              <a:t>primero</a:t>
            </a:r>
            <a:r>
              <a:rPr lang="en-US" dirty="0" smtClean="0"/>
              <a:t> al editor del </a:t>
            </a:r>
            <a:r>
              <a:rPr lang="en-US" dirty="0" err="1" smtClean="0"/>
              <a:t>menú</a:t>
            </a:r>
            <a:r>
              <a:rPr lang="en-US" dirty="0" smtClean="0"/>
              <a:t> GRAPH, </a:t>
            </a:r>
            <a:r>
              <a:rPr lang="en-US" dirty="0" err="1" smtClean="0"/>
              <a:t>oprima</a:t>
            </a:r>
            <a:r>
              <a:rPr lang="en-US" dirty="0" smtClean="0"/>
              <a:t> la </a:t>
            </a:r>
            <a:r>
              <a:rPr lang="en-US" dirty="0" err="1" smtClean="0"/>
              <a:t>tecla</a:t>
            </a:r>
            <a:r>
              <a:rPr lang="en-US" dirty="0" smtClean="0"/>
              <a:t> Y=, se </a:t>
            </a:r>
            <a:r>
              <a:rPr lang="en-US" dirty="0" err="1" smtClean="0"/>
              <a:t>escribe</a:t>
            </a:r>
            <a:r>
              <a:rPr lang="en-US" dirty="0" smtClean="0"/>
              <a:t> la </a:t>
            </a:r>
            <a:r>
              <a:rPr lang="en-US" dirty="0" err="1" smtClean="0"/>
              <a:t>función</a:t>
            </a:r>
            <a:r>
              <a:rPr lang="en-US" dirty="0" smtClean="0"/>
              <a:t> y </a:t>
            </a:r>
            <a:r>
              <a:rPr lang="en-US" dirty="0" err="1" smtClean="0"/>
              <a:t>oprima</a:t>
            </a:r>
            <a:r>
              <a:rPr lang="en-US" dirty="0" smtClean="0"/>
              <a:t> la </a:t>
            </a:r>
            <a:r>
              <a:rPr lang="en-US" dirty="0" err="1" smtClean="0"/>
              <a:t>tecla</a:t>
            </a:r>
            <a:r>
              <a:rPr lang="en-US" dirty="0" smtClean="0"/>
              <a:t> GRAPH (</a:t>
            </a:r>
            <a:r>
              <a:rPr lang="en-US" dirty="0" err="1" smtClean="0"/>
              <a:t>observar</a:t>
            </a:r>
            <a:r>
              <a:rPr lang="en-US" dirty="0" smtClean="0"/>
              <a:t> en </a:t>
            </a:r>
            <a:r>
              <a:rPr lang="en-US" dirty="0" err="1" smtClean="0"/>
              <a:t>pantalla</a:t>
            </a:r>
            <a:r>
              <a:rPr lang="en-US" dirty="0" smtClean="0"/>
              <a:t>). El editor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editar</a:t>
            </a:r>
            <a:r>
              <a:rPr lang="en-US" dirty="0" smtClean="0"/>
              <a:t> </a:t>
            </a:r>
            <a:r>
              <a:rPr lang="en-US" dirty="0" err="1" smtClean="0"/>
              <a:t>hasta</a:t>
            </a:r>
            <a:r>
              <a:rPr lang="en-US" dirty="0" smtClean="0"/>
              <a:t> 10 </a:t>
            </a:r>
            <a:r>
              <a:rPr lang="en-US" dirty="0" err="1" smtClean="0"/>
              <a:t>gráficas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 a la </a:t>
            </a:r>
            <a:r>
              <a:rPr lang="en-US" dirty="0" err="1" smtClean="0"/>
              <a:t>vez</a:t>
            </a:r>
            <a:r>
              <a:rPr lang="en-US" dirty="0" smtClean="0"/>
              <a:t>. </a:t>
            </a:r>
            <a:r>
              <a:rPr lang="en-US" dirty="0" err="1" smtClean="0"/>
              <a:t>Tracemos</a:t>
            </a:r>
            <a:r>
              <a:rPr lang="en-US" dirty="0" smtClean="0"/>
              <a:t> en Y2 la </a:t>
            </a:r>
            <a:r>
              <a:rPr lang="en-US" dirty="0" err="1" smtClean="0"/>
              <a:t>ecuación</a:t>
            </a:r>
            <a:r>
              <a:rPr lang="en-US" dirty="0" smtClean="0"/>
              <a:t> y=2x +3 (observe </a:t>
            </a:r>
            <a:r>
              <a:rPr lang="en-US" dirty="0" err="1" smtClean="0"/>
              <a:t>las</a:t>
            </a:r>
            <a:r>
              <a:rPr lang="en-US" dirty="0" smtClean="0"/>
              <a:t> dos </a:t>
            </a:r>
            <a:r>
              <a:rPr lang="en-US" dirty="0" err="1" smtClean="0"/>
              <a:t>gráficas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Menú</a:t>
            </a:r>
            <a:r>
              <a:rPr lang="en-US" dirty="0" smtClean="0"/>
              <a:t>  TRACE y ZOOM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opción</a:t>
            </a:r>
            <a:r>
              <a:rPr lang="en-US" dirty="0" smtClean="0"/>
              <a:t> TRACE </a:t>
            </a:r>
            <a:r>
              <a:rPr lang="en-US" dirty="0" err="1" smtClean="0"/>
              <a:t>permite</a:t>
            </a:r>
            <a:r>
              <a:rPr lang="en-US" dirty="0" smtClean="0"/>
              <a:t> mover el cursor </a:t>
            </a:r>
            <a:r>
              <a:rPr lang="en-US" dirty="0" err="1" smtClean="0"/>
              <a:t>sobre</a:t>
            </a:r>
            <a:r>
              <a:rPr lang="en-US" dirty="0" smtClean="0"/>
              <a:t> la </a:t>
            </a:r>
            <a:r>
              <a:rPr lang="en-US" dirty="0" err="1" smtClean="0"/>
              <a:t>gráfica</a:t>
            </a:r>
            <a:r>
              <a:rPr lang="en-US" dirty="0" smtClean="0"/>
              <a:t> de la </a:t>
            </a:r>
            <a:r>
              <a:rPr lang="en-US" dirty="0" err="1" smtClean="0"/>
              <a:t>función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Este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cambiar</a:t>
            </a:r>
            <a:r>
              <a:rPr lang="en-US" dirty="0" smtClean="0"/>
              <a:t> la </a:t>
            </a:r>
            <a:r>
              <a:rPr lang="en-US" dirty="0" err="1" smtClean="0"/>
              <a:t>ventana</a:t>
            </a:r>
            <a:r>
              <a:rPr lang="en-US" dirty="0" smtClean="0"/>
              <a:t> </a:t>
            </a:r>
            <a:r>
              <a:rPr lang="en-US" dirty="0" err="1" smtClean="0"/>
              <a:t>automáticamente</a:t>
            </a:r>
            <a:r>
              <a:rPr lang="en-US" dirty="0" smtClean="0"/>
              <a:t>, 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cambiar</a:t>
            </a:r>
            <a:r>
              <a:rPr lang="en-US" dirty="0" smtClean="0"/>
              <a:t> los </a:t>
            </a:r>
            <a:r>
              <a:rPr lang="en-US" dirty="0" err="1" smtClean="0"/>
              <a:t>valores</a:t>
            </a:r>
            <a:r>
              <a:rPr lang="en-US" dirty="0" smtClean="0"/>
              <a:t> de WINDOW, sin </a:t>
            </a:r>
            <a:r>
              <a:rPr lang="en-US" dirty="0" err="1" smtClean="0"/>
              <a:t>entrar</a:t>
            </a:r>
            <a:r>
              <a:rPr lang="en-US" dirty="0" smtClean="0"/>
              <a:t> en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opción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Encuentras</a:t>
            </a:r>
            <a:r>
              <a:rPr lang="en-US" dirty="0" smtClean="0"/>
              <a:t> a: ZBOX, Zoom In (divide el valor </a:t>
            </a:r>
            <a:r>
              <a:rPr lang="en-US" dirty="0" err="1" smtClean="0"/>
              <a:t>por</a:t>
            </a:r>
            <a:r>
              <a:rPr lang="en-US" dirty="0" smtClean="0"/>
              <a:t> 4), Zoom Out (</a:t>
            </a:r>
            <a:r>
              <a:rPr lang="en-US" dirty="0" err="1" smtClean="0"/>
              <a:t>multiplica</a:t>
            </a:r>
            <a:r>
              <a:rPr lang="en-US" dirty="0" smtClean="0"/>
              <a:t> el valor </a:t>
            </a:r>
            <a:r>
              <a:rPr lang="en-US" dirty="0" err="1" smtClean="0"/>
              <a:t>por</a:t>
            </a:r>
            <a:r>
              <a:rPr lang="en-US" dirty="0" smtClean="0"/>
              <a:t> 4), </a:t>
            </a:r>
            <a:r>
              <a:rPr lang="en-US" dirty="0" err="1" smtClean="0"/>
              <a:t>Zdecimal</a:t>
            </a:r>
            <a:r>
              <a:rPr lang="en-US" dirty="0" smtClean="0"/>
              <a:t>, </a:t>
            </a:r>
            <a:r>
              <a:rPr lang="en-US" dirty="0" err="1" smtClean="0"/>
              <a:t>Zsquare</a:t>
            </a:r>
            <a:r>
              <a:rPr lang="en-US" dirty="0" smtClean="0"/>
              <a:t>, </a:t>
            </a:r>
            <a:r>
              <a:rPr lang="en-US" dirty="0" err="1" smtClean="0"/>
              <a:t>Zstandar</a:t>
            </a:r>
            <a:r>
              <a:rPr lang="en-US" dirty="0" smtClean="0"/>
              <a:t>, </a:t>
            </a:r>
            <a:r>
              <a:rPr lang="en-US" dirty="0" err="1" smtClean="0"/>
              <a:t>Ztrig</a:t>
            </a:r>
            <a:r>
              <a:rPr lang="en-US" dirty="0" smtClean="0"/>
              <a:t>, </a:t>
            </a:r>
            <a:r>
              <a:rPr lang="en-US" dirty="0" err="1" smtClean="0"/>
              <a:t>Zinteger</a:t>
            </a:r>
            <a:r>
              <a:rPr lang="en-US" dirty="0" smtClean="0"/>
              <a:t>, </a:t>
            </a:r>
            <a:r>
              <a:rPr lang="en-US" dirty="0" err="1" smtClean="0"/>
              <a:t>ZoomStat</a:t>
            </a:r>
            <a:r>
              <a:rPr lang="en-US" dirty="0" smtClean="0"/>
              <a:t>, </a:t>
            </a:r>
            <a:r>
              <a:rPr lang="en-US" dirty="0" err="1" smtClean="0"/>
              <a:t>Zoomfit</a:t>
            </a:r>
            <a:r>
              <a:rPr lang="en-US" dirty="0" smtClean="0"/>
              <a:t>.</a:t>
            </a:r>
            <a:endParaRPr lang="es-P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Listas</a:t>
            </a:r>
            <a:r>
              <a:rPr lang="en-US" dirty="0" smtClean="0"/>
              <a:t> y </a:t>
            </a:r>
            <a:r>
              <a:rPr lang="en-US" dirty="0" err="1" smtClean="0"/>
              <a:t>Gráficas</a:t>
            </a:r>
            <a:r>
              <a:rPr lang="en-US" dirty="0" smtClean="0"/>
              <a:t> </a:t>
            </a:r>
            <a:r>
              <a:rPr lang="en-US" dirty="0" err="1" smtClean="0"/>
              <a:t>Estadísticas</a:t>
            </a:r>
            <a:endParaRPr lang="es-P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/>
          <a:lstStyle/>
          <a:p>
            <a:pPr algn="just"/>
            <a:r>
              <a:rPr lang="en-US" dirty="0" err="1" smtClean="0"/>
              <a:t>Situación</a:t>
            </a:r>
            <a:r>
              <a:rPr lang="en-US" dirty="0" smtClean="0"/>
              <a:t>: La </a:t>
            </a:r>
            <a:r>
              <a:rPr lang="en-US" dirty="0" err="1" smtClean="0"/>
              <a:t>cantidad</a:t>
            </a:r>
            <a:r>
              <a:rPr lang="en-US" dirty="0" smtClean="0"/>
              <a:t> de </a:t>
            </a:r>
            <a:r>
              <a:rPr lang="en-US" dirty="0" err="1" smtClean="0"/>
              <a:t>tejido</a:t>
            </a:r>
            <a:r>
              <a:rPr lang="en-US" dirty="0" smtClean="0"/>
              <a:t> </a:t>
            </a:r>
            <a:r>
              <a:rPr lang="en-US" dirty="0" err="1" smtClean="0"/>
              <a:t>adiposo</a:t>
            </a:r>
            <a:r>
              <a:rPr lang="en-US" dirty="0" smtClean="0"/>
              <a:t> (TA) se </a:t>
            </a:r>
            <a:r>
              <a:rPr lang="en-US" dirty="0" err="1" smtClean="0"/>
              <a:t>considera</a:t>
            </a:r>
            <a:r>
              <a:rPr lang="en-US" dirty="0" smtClean="0"/>
              <a:t> un factor de </a:t>
            </a:r>
            <a:r>
              <a:rPr lang="en-US" dirty="0" err="1" smtClean="0"/>
              <a:t>riesgo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enfermedades</a:t>
            </a:r>
            <a:r>
              <a:rPr lang="en-US" dirty="0" smtClean="0"/>
              <a:t> </a:t>
            </a:r>
            <a:r>
              <a:rPr lang="en-US" dirty="0" err="1" smtClean="0"/>
              <a:t>cardiovasculares</a:t>
            </a:r>
            <a:r>
              <a:rPr lang="en-US" dirty="0" smtClean="0"/>
              <a:t>. Es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medir</a:t>
            </a:r>
            <a:r>
              <a:rPr lang="en-US" dirty="0" smtClean="0"/>
              <a:t> la </a:t>
            </a:r>
            <a:r>
              <a:rPr lang="en-US" dirty="0" err="1" smtClean="0"/>
              <a:t>cantidad</a:t>
            </a:r>
            <a:r>
              <a:rPr lang="en-US" dirty="0" smtClean="0"/>
              <a:t> de </a:t>
            </a:r>
            <a:r>
              <a:rPr lang="en-US" dirty="0" err="1" smtClean="0"/>
              <a:t>tejido</a:t>
            </a:r>
            <a:r>
              <a:rPr lang="en-US" dirty="0" smtClean="0"/>
              <a:t> </a:t>
            </a:r>
            <a:r>
              <a:rPr lang="en-US" dirty="0" err="1" smtClean="0"/>
              <a:t>adiposo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la </a:t>
            </a:r>
            <a:r>
              <a:rPr lang="en-US" dirty="0" err="1" smtClean="0"/>
              <a:t>evaluación</a:t>
            </a:r>
            <a:r>
              <a:rPr lang="en-US" dirty="0" smtClean="0"/>
              <a:t> del </a:t>
            </a:r>
            <a:r>
              <a:rPr lang="en-US" dirty="0" err="1" smtClean="0"/>
              <a:t>riesgo</a:t>
            </a:r>
            <a:r>
              <a:rPr lang="en-US" dirty="0" smtClean="0"/>
              <a:t> de </a:t>
            </a:r>
            <a:r>
              <a:rPr lang="en-US" dirty="0" err="1" smtClean="0"/>
              <a:t>enfermedad</a:t>
            </a:r>
            <a:r>
              <a:rPr lang="en-US" dirty="0" smtClean="0"/>
              <a:t>. El </a:t>
            </a:r>
            <a:r>
              <a:rPr lang="en-US" dirty="0" err="1" smtClean="0"/>
              <a:t>único</a:t>
            </a:r>
            <a:r>
              <a:rPr lang="en-US" dirty="0" smtClean="0"/>
              <a:t> </a:t>
            </a:r>
            <a:r>
              <a:rPr lang="en-US" dirty="0" err="1" smtClean="0"/>
              <a:t>metodo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medir</a:t>
            </a:r>
            <a:r>
              <a:rPr lang="en-US" dirty="0" smtClean="0"/>
              <a:t> la </a:t>
            </a:r>
            <a:r>
              <a:rPr lang="en-US" dirty="0" err="1" smtClean="0"/>
              <a:t>cantidad</a:t>
            </a:r>
            <a:r>
              <a:rPr lang="en-US" dirty="0" smtClean="0"/>
              <a:t> de TA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costoso</a:t>
            </a:r>
            <a:r>
              <a:rPr lang="en-US" dirty="0" smtClean="0"/>
              <a:t> y </a:t>
            </a:r>
            <a:r>
              <a:rPr lang="en-US" dirty="0" err="1" smtClean="0"/>
              <a:t>requiere</a:t>
            </a:r>
            <a:r>
              <a:rPr lang="en-US" dirty="0" smtClean="0"/>
              <a:t> </a:t>
            </a:r>
            <a:r>
              <a:rPr lang="en-US" dirty="0" err="1" smtClean="0"/>
              <a:t>radiación</a:t>
            </a:r>
            <a:r>
              <a:rPr lang="en-US" dirty="0" smtClean="0"/>
              <a:t>. Es de </a:t>
            </a:r>
            <a:r>
              <a:rPr lang="en-US" dirty="0" err="1" smtClean="0"/>
              <a:t>interés</a:t>
            </a:r>
            <a:r>
              <a:rPr lang="en-US" dirty="0" smtClean="0"/>
              <a:t> el </a:t>
            </a:r>
            <a:r>
              <a:rPr lang="en-US" dirty="0" err="1" smtClean="0"/>
              <a:t>buscar</a:t>
            </a:r>
            <a:r>
              <a:rPr lang="en-US" dirty="0" smtClean="0"/>
              <a:t> </a:t>
            </a: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alternos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estimar</a:t>
            </a:r>
            <a:r>
              <a:rPr lang="en-US" dirty="0" smtClean="0"/>
              <a:t> la </a:t>
            </a:r>
            <a:r>
              <a:rPr lang="en-US" dirty="0" err="1" smtClean="0"/>
              <a:t>cantidad</a:t>
            </a:r>
            <a:r>
              <a:rPr lang="en-US" dirty="0" smtClean="0"/>
              <a:t> de TA. ¿Se </a:t>
            </a:r>
            <a:r>
              <a:rPr lang="en-US" dirty="0" err="1" smtClean="0"/>
              <a:t>podrá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la </a:t>
            </a:r>
            <a:r>
              <a:rPr lang="en-US" dirty="0" err="1" smtClean="0"/>
              <a:t>medida</a:t>
            </a:r>
            <a:r>
              <a:rPr lang="en-US" dirty="0" smtClean="0"/>
              <a:t> de la </a:t>
            </a:r>
            <a:r>
              <a:rPr lang="en-US" dirty="0" err="1" smtClean="0"/>
              <a:t>circunferencia</a:t>
            </a:r>
            <a:r>
              <a:rPr lang="en-US" dirty="0" smtClean="0"/>
              <a:t> de la </a:t>
            </a:r>
            <a:r>
              <a:rPr lang="en-US" dirty="0" err="1" smtClean="0"/>
              <a:t>cintura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predecir</a:t>
            </a:r>
            <a:r>
              <a:rPr lang="en-US" dirty="0" smtClean="0"/>
              <a:t> la </a:t>
            </a:r>
            <a:r>
              <a:rPr lang="en-US" dirty="0" err="1" smtClean="0"/>
              <a:t>cantidad</a:t>
            </a:r>
            <a:r>
              <a:rPr lang="en-US" dirty="0" smtClean="0"/>
              <a:t> de TA?</a:t>
            </a:r>
            <a:endParaRPr lang="es-P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Estudio</a:t>
            </a:r>
            <a:r>
              <a:rPr lang="en-US" dirty="0" smtClean="0"/>
              <a:t> (</a:t>
            </a:r>
            <a:r>
              <a:rPr lang="en-US" dirty="0" err="1" smtClean="0"/>
              <a:t>Aplicación</a:t>
            </a:r>
            <a:r>
              <a:rPr lang="en-US" dirty="0" smtClean="0"/>
              <a:t>)</a:t>
            </a:r>
            <a:endParaRPr lang="es-P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Se </a:t>
            </a:r>
            <a:r>
              <a:rPr lang="en-US" dirty="0" err="1" smtClean="0"/>
              <a:t>tomó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muestra</a:t>
            </a:r>
            <a:r>
              <a:rPr lang="en-US" dirty="0" smtClean="0"/>
              <a:t> de 6 </a:t>
            </a:r>
            <a:r>
              <a:rPr lang="en-US" dirty="0" err="1" smtClean="0"/>
              <a:t>sujetos</a:t>
            </a:r>
            <a:r>
              <a:rPr lang="en-US" dirty="0" smtClean="0"/>
              <a:t> entre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edades</a:t>
            </a:r>
            <a:r>
              <a:rPr lang="en-US" dirty="0" smtClean="0"/>
              <a:t> de 18 a 41 </a:t>
            </a:r>
            <a:r>
              <a:rPr lang="en-US" dirty="0" err="1" smtClean="0"/>
              <a:t>años</a:t>
            </a:r>
            <a:r>
              <a:rPr lang="en-US" dirty="0" smtClean="0"/>
              <a:t>. Para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uno</a:t>
            </a:r>
            <a:r>
              <a:rPr lang="en-US" dirty="0" smtClean="0"/>
              <a:t> de </a:t>
            </a:r>
            <a:r>
              <a:rPr lang="en-US" dirty="0" err="1" smtClean="0"/>
              <a:t>ellos</a:t>
            </a:r>
            <a:r>
              <a:rPr lang="en-US" dirty="0" smtClean="0"/>
              <a:t> se </a:t>
            </a:r>
            <a:r>
              <a:rPr lang="en-US" dirty="0" err="1" smtClean="0"/>
              <a:t>midió</a:t>
            </a:r>
            <a:r>
              <a:rPr lang="en-US" dirty="0" smtClean="0"/>
              <a:t> la </a:t>
            </a:r>
            <a:r>
              <a:rPr lang="en-US" dirty="0" err="1" smtClean="0"/>
              <a:t>circunferencia</a:t>
            </a:r>
            <a:r>
              <a:rPr lang="en-US" dirty="0" smtClean="0"/>
              <a:t> de la </a:t>
            </a:r>
            <a:r>
              <a:rPr lang="en-US" dirty="0" err="1" smtClean="0"/>
              <a:t>cintura</a:t>
            </a:r>
            <a:r>
              <a:rPr lang="en-US" dirty="0" smtClean="0"/>
              <a:t> y la </a:t>
            </a:r>
            <a:r>
              <a:rPr lang="en-US" dirty="0" err="1" smtClean="0"/>
              <a:t>cantidad</a:t>
            </a:r>
            <a:r>
              <a:rPr lang="en-US" dirty="0" smtClean="0"/>
              <a:t> de TA </a:t>
            </a:r>
            <a:r>
              <a:rPr lang="en-US" dirty="0" err="1" smtClean="0"/>
              <a:t>usando</a:t>
            </a:r>
            <a:r>
              <a:rPr lang="en-US" dirty="0" smtClean="0"/>
              <a:t> el </a:t>
            </a:r>
            <a:r>
              <a:rPr lang="en-US" dirty="0" err="1" smtClean="0"/>
              <a:t>método</a:t>
            </a:r>
            <a:r>
              <a:rPr lang="en-US" dirty="0" smtClean="0"/>
              <a:t> de </a:t>
            </a:r>
            <a:r>
              <a:rPr lang="en-US" dirty="0" err="1" smtClean="0"/>
              <a:t>radiación</a:t>
            </a:r>
            <a:r>
              <a:rPr lang="en-US" dirty="0" smtClean="0"/>
              <a:t>. </a:t>
            </a:r>
            <a:r>
              <a:rPr lang="en-US" dirty="0" err="1" smtClean="0"/>
              <a:t>Obteniendo</a:t>
            </a:r>
            <a:r>
              <a:rPr lang="en-US" dirty="0" smtClean="0"/>
              <a:t> lo </a:t>
            </a:r>
            <a:r>
              <a:rPr lang="en-US" dirty="0" err="1" smtClean="0"/>
              <a:t>siguiente</a:t>
            </a:r>
            <a:r>
              <a:rPr lang="en-US" dirty="0" smtClean="0"/>
              <a:t>:</a:t>
            </a:r>
          </a:p>
          <a:p>
            <a:endParaRPr lang="es-PR" dirty="0"/>
          </a:p>
        </p:txBody>
      </p:sp>
      <p:graphicFrame>
        <p:nvGraphicFramePr>
          <p:cNvPr id="7" name="3 Marcador de contenido"/>
          <p:cNvGraphicFramePr>
            <a:graphicFrameLocks/>
          </p:cNvGraphicFramePr>
          <p:nvPr/>
        </p:nvGraphicFramePr>
        <p:xfrm>
          <a:off x="1143000" y="3657600"/>
          <a:ext cx="7086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2362200"/>
                <a:gridCol w="2362200"/>
              </a:tblGrid>
              <a:tr h="53684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Sujeto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Circunferencia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cintura</a:t>
                      </a:r>
                      <a:r>
                        <a:rPr lang="en-US" dirty="0" smtClean="0"/>
                        <a:t> (cm)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Tejido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Adiposo</a:t>
                      </a:r>
                      <a:endParaRPr lang="es-PR" dirty="0"/>
                    </a:p>
                  </a:txBody>
                  <a:tcPr/>
                </a:tc>
              </a:tr>
              <a:tr h="3067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74.75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55.40</a:t>
                      </a:r>
                      <a:endParaRPr lang="es-PR" dirty="0"/>
                    </a:p>
                  </a:txBody>
                  <a:tcPr/>
                </a:tc>
              </a:tr>
              <a:tr h="3067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108.30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123.00</a:t>
                      </a:r>
                      <a:endParaRPr lang="es-PR" dirty="0"/>
                    </a:p>
                  </a:txBody>
                  <a:tcPr/>
                </a:tc>
              </a:tr>
              <a:tr h="3067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101.00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135.70</a:t>
                      </a:r>
                      <a:endParaRPr lang="es-PR" dirty="0"/>
                    </a:p>
                  </a:txBody>
                  <a:tcPr/>
                </a:tc>
              </a:tr>
              <a:tr h="3067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81.80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85.40</a:t>
                      </a:r>
                      <a:endParaRPr lang="es-PR" dirty="0"/>
                    </a:p>
                  </a:txBody>
                  <a:tcPr/>
                </a:tc>
              </a:tr>
              <a:tr h="3067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92.00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99.70</a:t>
                      </a:r>
                      <a:endParaRPr lang="es-PR" dirty="0"/>
                    </a:p>
                  </a:txBody>
                  <a:tcPr/>
                </a:tc>
              </a:tr>
              <a:tr h="3067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86.60</a:t>
                      </a:r>
                      <a:endParaRPr lang="es-P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83.45</a:t>
                      </a:r>
                      <a:endParaRPr lang="es-P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162</TotalTime>
  <Words>850</Words>
  <Application>Microsoft Office PowerPoint</Application>
  <PresentationFormat>Presentación en pantalla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Civil</vt:lpstr>
      <vt:lpstr>Diapositiva 1</vt:lpstr>
      <vt:lpstr>TECLADO</vt:lpstr>
      <vt:lpstr>Diapositiva 3</vt:lpstr>
      <vt:lpstr>Decimal a fracción</vt:lpstr>
      <vt:lpstr>Teclas NO comunes y su uso</vt:lpstr>
      <vt:lpstr>Diapositiva 6</vt:lpstr>
      <vt:lpstr>Trazado de Gráficas</vt:lpstr>
      <vt:lpstr>Listas y Gráficas Estadísticas</vt:lpstr>
      <vt:lpstr>Estudio (Aplicación)</vt:lpstr>
      <vt:lpstr>Diagrama de dispersión</vt:lpstr>
      <vt:lpstr>Regresión</vt:lpstr>
      <vt:lpstr>Calculadora Gráfica y el CBL/ EasyData</vt:lpstr>
      <vt:lpstr>REFLEXIÓN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marbbr</dc:creator>
  <cp:lastModifiedBy>marbbr</cp:lastModifiedBy>
  <cp:revision>26</cp:revision>
  <dcterms:created xsi:type="dcterms:W3CDTF">2011-02-05T00:39:40Z</dcterms:created>
  <dcterms:modified xsi:type="dcterms:W3CDTF">2011-02-05T03:28:22Z</dcterms:modified>
</cp:coreProperties>
</file>